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115"/>
  </p:notesMasterIdLst>
  <p:sldIdLst>
    <p:sldId id="257" r:id="rId2"/>
    <p:sldId id="259" r:id="rId3"/>
    <p:sldId id="260" r:id="rId4"/>
    <p:sldId id="369" r:id="rId5"/>
    <p:sldId id="262" r:id="rId6"/>
    <p:sldId id="397" r:id="rId7"/>
    <p:sldId id="398" r:id="rId8"/>
    <p:sldId id="399" r:id="rId9"/>
    <p:sldId id="400" r:id="rId10"/>
    <p:sldId id="401" r:id="rId11"/>
    <p:sldId id="402" r:id="rId12"/>
    <p:sldId id="266" r:id="rId13"/>
    <p:sldId id="362" r:id="rId14"/>
    <p:sldId id="267" r:id="rId15"/>
    <p:sldId id="268" r:id="rId16"/>
    <p:sldId id="269" r:id="rId17"/>
    <p:sldId id="270" r:id="rId18"/>
    <p:sldId id="271" r:id="rId19"/>
    <p:sldId id="272" r:id="rId20"/>
    <p:sldId id="273" r:id="rId21"/>
    <p:sldId id="274" r:id="rId22"/>
    <p:sldId id="391" r:id="rId23"/>
    <p:sldId id="275" r:id="rId24"/>
    <p:sldId id="276" r:id="rId25"/>
    <p:sldId id="277" r:id="rId26"/>
    <p:sldId id="278" r:id="rId27"/>
    <p:sldId id="279" r:id="rId28"/>
    <p:sldId id="280" r:id="rId29"/>
    <p:sldId id="281" r:id="rId30"/>
    <p:sldId id="282" r:id="rId31"/>
    <p:sldId id="370" r:id="rId32"/>
    <p:sldId id="284" r:id="rId33"/>
    <p:sldId id="285" r:id="rId34"/>
    <p:sldId id="286" r:id="rId35"/>
    <p:sldId id="287" r:id="rId36"/>
    <p:sldId id="288" r:id="rId37"/>
    <p:sldId id="289" r:id="rId38"/>
    <p:sldId id="290" r:id="rId39"/>
    <p:sldId id="291" r:id="rId40"/>
    <p:sldId id="292" r:id="rId41"/>
    <p:sldId id="293" r:id="rId42"/>
    <p:sldId id="294" r:id="rId43"/>
    <p:sldId id="296" r:id="rId44"/>
    <p:sldId id="297" r:id="rId45"/>
    <p:sldId id="372" r:id="rId46"/>
    <p:sldId id="300" r:id="rId47"/>
    <p:sldId id="301" r:id="rId48"/>
    <p:sldId id="302" r:id="rId49"/>
    <p:sldId id="303" r:id="rId50"/>
    <p:sldId id="304" r:id="rId51"/>
    <p:sldId id="305" r:id="rId52"/>
    <p:sldId id="393" r:id="rId53"/>
    <p:sldId id="394" r:id="rId54"/>
    <p:sldId id="395" r:id="rId55"/>
    <p:sldId id="306" r:id="rId56"/>
    <p:sldId id="380" r:id="rId57"/>
    <p:sldId id="382" r:id="rId58"/>
    <p:sldId id="383" r:id="rId59"/>
    <p:sldId id="384" r:id="rId60"/>
    <p:sldId id="385" r:id="rId61"/>
    <p:sldId id="386" r:id="rId62"/>
    <p:sldId id="396" r:id="rId63"/>
    <p:sldId id="387" r:id="rId64"/>
    <p:sldId id="309" r:id="rId65"/>
    <p:sldId id="310" r:id="rId66"/>
    <p:sldId id="311" r:id="rId67"/>
    <p:sldId id="312" r:id="rId68"/>
    <p:sldId id="313" r:id="rId69"/>
    <p:sldId id="314" r:id="rId70"/>
    <p:sldId id="315" r:id="rId71"/>
    <p:sldId id="316" r:id="rId72"/>
    <p:sldId id="317" r:id="rId73"/>
    <p:sldId id="318" r:id="rId74"/>
    <p:sldId id="319" r:id="rId75"/>
    <p:sldId id="320" r:id="rId76"/>
    <p:sldId id="321" r:id="rId77"/>
    <p:sldId id="322" r:id="rId78"/>
    <p:sldId id="323" r:id="rId79"/>
    <p:sldId id="324" r:id="rId80"/>
    <p:sldId id="325" r:id="rId81"/>
    <p:sldId id="361" r:id="rId82"/>
    <p:sldId id="327" r:id="rId83"/>
    <p:sldId id="356" r:id="rId84"/>
    <p:sldId id="357" r:id="rId85"/>
    <p:sldId id="358" r:id="rId86"/>
    <p:sldId id="331" r:id="rId87"/>
    <p:sldId id="332" r:id="rId88"/>
    <p:sldId id="333" r:id="rId89"/>
    <p:sldId id="334" r:id="rId90"/>
    <p:sldId id="359" r:id="rId91"/>
    <p:sldId id="360" r:id="rId92"/>
    <p:sldId id="363" r:id="rId93"/>
    <p:sldId id="392" r:id="rId94"/>
    <p:sldId id="375" r:id="rId95"/>
    <p:sldId id="377" r:id="rId96"/>
    <p:sldId id="378" r:id="rId97"/>
    <p:sldId id="390" r:id="rId98"/>
    <p:sldId id="389" r:id="rId99"/>
    <p:sldId id="341" r:id="rId100"/>
    <p:sldId id="365" r:id="rId101"/>
    <p:sldId id="366" r:id="rId102"/>
    <p:sldId id="344" r:id="rId103"/>
    <p:sldId id="345" r:id="rId104"/>
    <p:sldId id="346" r:id="rId105"/>
    <p:sldId id="347" r:id="rId106"/>
    <p:sldId id="349" r:id="rId107"/>
    <p:sldId id="367" r:id="rId108"/>
    <p:sldId id="351" r:id="rId109"/>
    <p:sldId id="352" r:id="rId110"/>
    <p:sldId id="403" r:id="rId111"/>
    <p:sldId id="388" r:id="rId112"/>
    <p:sldId id="368" r:id="rId113"/>
    <p:sldId id="354" r:id="rId114"/>
  </p:sldIdLst>
  <p:sldSz cx="9144000" cy="6858000" type="screen4x3"/>
  <p:notesSz cx="6950075" cy="9236075"/>
  <p:defaultTextStyle>
    <a:defPPr>
      <a:defRPr lang="en-US"/>
    </a:defPPr>
    <a:lvl1pPr algn="ctr" rtl="0" fontAlgn="base">
      <a:spcBef>
        <a:spcPct val="0"/>
      </a:spcBef>
      <a:spcAft>
        <a:spcPct val="0"/>
      </a:spcAft>
      <a:defRPr sz="2000" kern="1200">
        <a:solidFill>
          <a:schemeClr val="bg1"/>
        </a:solidFill>
        <a:latin typeface="Arial Black" pitchFamily="34" charset="0"/>
        <a:ea typeface="+mn-ea"/>
        <a:cs typeface="+mn-cs"/>
      </a:defRPr>
    </a:lvl1pPr>
    <a:lvl2pPr marL="457200" algn="ctr" rtl="0" fontAlgn="base">
      <a:spcBef>
        <a:spcPct val="0"/>
      </a:spcBef>
      <a:spcAft>
        <a:spcPct val="0"/>
      </a:spcAft>
      <a:defRPr sz="2000" kern="1200">
        <a:solidFill>
          <a:schemeClr val="bg1"/>
        </a:solidFill>
        <a:latin typeface="Arial Black" pitchFamily="34" charset="0"/>
        <a:ea typeface="+mn-ea"/>
        <a:cs typeface="+mn-cs"/>
      </a:defRPr>
    </a:lvl2pPr>
    <a:lvl3pPr marL="914400" algn="ctr" rtl="0" fontAlgn="base">
      <a:spcBef>
        <a:spcPct val="0"/>
      </a:spcBef>
      <a:spcAft>
        <a:spcPct val="0"/>
      </a:spcAft>
      <a:defRPr sz="2000" kern="1200">
        <a:solidFill>
          <a:schemeClr val="bg1"/>
        </a:solidFill>
        <a:latin typeface="Arial Black" pitchFamily="34" charset="0"/>
        <a:ea typeface="+mn-ea"/>
        <a:cs typeface="+mn-cs"/>
      </a:defRPr>
    </a:lvl3pPr>
    <a:lvl4pPr marL="1371600" algn="ctr" rtl="0" fontAlgn="base">
      <a:spcBef>
        <a:spcPct val="0"/>
      </a:spcBef>
      <a:spcAft>
        <a:spcPct val="0"/>
      </a:spcAft>
      <a:defRPr sz="2000" kern="1200">
        <a:solidFill>
          <a:schemeClr val="bg1"/>
        </a:solidFill>
        <a:latin typeface="Arial Black" pitchFamily="34" charset="0"/>
        <a:ea typeface="+mn-ea"/>
        <a:cs typeface="+mn-cs"/>
      </a:defRPr>
    </a:lvl4pPr>
    <a:lvl5pPr marL="1828800" algn="ctr" rtl="0" fontAlgn="base">
      <a:spcBef>
        <a:spcPct val="0"/>
      </a:spcBef>
      <a:spcAft>
        <a:spcPct val="0"/>
      </a:spcAft>
      <a:defRPr sz="2000" kern="1200">
        <a:solidFill>
          <a:schemeClr val="bg1"/>
        </a:solidFill>
        <a:latin typeface="Arial Black" pitchFamily="34" charset="0"/>
        <a:ea typeface="+mn-ea"/>
        <a:cs typeface="+mn-cs"/>
      </a:defRPr>
    </a:lvl5pPr>
    <a:lvl6pPr marL="2286000" algn="l" defTabSz="914400" rtl="0" eaLnBrk="1" latinLnBrk="0" hangingPunct="1">
      <a:defRPr sz="2000" kern="1200">
        <a:solidFill>
          <a:schemeClr val="bg1"/>
        </a:solidFill>
        <a:latin typeface="Arial Black" pitchFamily="34" charset="0"/>
        <a:ea typeface="+mn-ea"/>
        <a:cs typeface="+mn-cs"/>
      </a:defRPr>
    </a:lvl6pPr>
    <a:lvl7pPr marL="2743200" algn="l" defTabSz="914400" rtl="0" eaLnBrk="1" latinLnBrk="0" hangingPunct="1">
      <a:defRPr sz="2000" kern="1200">
        <a:solidFill>
          <a:schemeClr val="bg1"/>
        </a:solidFill>
        <a:latin typeface="Arial Black" pitchFamily="34" charset="0"/>
        <a:ea typeface="+mn-ea"/>
        <a:cs typeface="+mn-cs"/>
      </a:defRPr>
    </a:lvl7pPr>
    <a:lvl8pPr marL="3200400" algn="l" defTabSz="914400" rtl="0" eaLnBrk="1" latinLnBrk="0" hangingPunct="1">
      <a:defRPr sz="2000" kern="1200">
        <a:solidFill>
          <a:schemeClr val="bg1"/>
        </a:solidFill>
        <a:latin typeface="Arial Black" pitchFamily="34" charset="0"/>
        <a:ea typeface="+mn-ea"/>
        <a:cs typeface="+mn-cs"/>
      </a:defRPr>
    </a:lvl8pPr>
    <a:lvl9pPr marL="3657600" algn="l" defTabSz="914400" rtl="0" eaLnBrk="1" latinLnBrk="0" hangingPunct="1">
      <a:defRPr sz="2000" kern="1200">
        <a:solidFill>
          <a:schemeClr val="bg1"/>
        </a:solidFill>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FF"/>
    <a:srgbClr val="0066FF"/>
    <a:srgbClr val="0099FF"/>
    <a:srgbClr val="333399"/>
    <a:srgbClr val="CCFFFF"/>
    <a:srgbClr val="000099"/>
    <a:srgbClr val="666633"/>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9" autoAdjust="0"/>
    <p:restoredTop sz="65057" autoAdjust="0"/>
  </p:normalViewPr>
  <p:slideViewPr>
    <p:cSldViewPr>
      <p:cViewPr varScale="1">
        <p:scale>
          <a:sx n="106" d="100"/>
          <a:sy n="106" d="100"/>
        </p:scale>
        <p:origin x="3336" y="9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Lst>
  </p:outlineViewPr>
  <p:notesTextViewPr>
    <p:cViewPr>
      <p:scale>
        <a:sx n="100" d="100"/>
        <a:sy n="100" d="100"/>
      </p:scale>
      <p:origin x="0" y="0"/>
    </p:cViewPr>
  </p:notesTextViewPr>
  <p:sorterViewPr>
    <p:cViewPr>
      <p:scale>
        <a:sx n="66" d="100"/>
        <a:sy n="66" d="100"/>
      </p:scale>
      <p:origin x="0" y="21096"/>
    </p:cViewPr>
  </p:sorterViewPr>
  <p:notesViewPr>
    <p:cSldViewPr>
      <p:cViewPr>
        <p:scale>
          <a:sx n="100" d="100"/>
          <a:sy n="100" d="100"/>
        </p:scale>
        <p:origin x="-774" y="216"/>
      </p:cViewPr>
      <p:guideLst>
        <p:guide orient="horz" pos="2909"/>
        <p:guide pos="219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8" Type="http://schemas.openxmlformats.org/officeDocument/2006/relationships/slide" Target="slides/slide77.xml"/><Relationship Id="rId3" Type="http://schemas.openxmlformats.org/officeDocument/2006/relationships/slide" Target="slides/slide66.xml"/><Relationship Id="rId7" Type="http://schemas.openxmlformats.org/officeDocument/2006/relationships/slide" Target="slides/slide76.xml"/><Relationship Id="rId2" Type="http://schemas.openxmlformats.org/officeDocument/2006/relationships/slide" Target="slides/slide65.xml"/><Relationship Id="rId1" Type="http://schemas.openxmlformats.org/officeDocument/2006/relationships/slide" Target="slides/slide64.xml"/><Relationship Id="rId6" Type="http://schemas.openxmlformats.org/officeDocument/2006/relationships/slide" Target="slides/slide70.xml"/><Relationship Id="rId11" Type="http://schemas.openxmlformats.org/officeDocument/2006/relationships/slide" Target="slides/slide97.xml"/><Relationship Id="rId5" Type="http://schemas.openxmlformats.org/officeDocument/2006/relationships/slide" Target="slides/slide68.xml"/><Relationship Id="rId10" Type="http://schemas.openxmlformats.org/officeDocument/2006/relationships/slide" Target="slides/slide79.xml"/><Relationship Id="rId4" Type="http://schemas.openxmlformats.org/officeDocument/2006/relationships/slide" Target="slides/slide67.xml"/><Relationship Id="rId9" Type="http://schemas.openxmlformats.org/officeDocument/2006/relationships/slide" Target="slides/slide7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1" y="0"/>
            <a:ext cx="3012501" cy="4621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defTabSz="931863">
              <a:defRPr sz="1200" smtClean="0">
                <a:solidFill>
                  <a:schemeClr val="tx1"/>
                </a:solidFill>
                <a:latin typeface="Arial" charset="0"/>
              </a:defRPr>
            </a:lvl1pPr>
          </a:lstStyle>
          <a:p>
            <a:pPr>
              <a:defRPr/>
            </a:pPr>
            <a:endParaRPr lang="en-US"/>
          </a:p>
        </p:txBody>
      </p:sp>
      <p:sp>
        <p:nvSpPr>
          <p:cNvPr id="29699" name="Rectangle 3"/>
          <p:cNvSpPr>
            <a:spLocks noGrp="1" noChangeArrowheads="1"/>
          </p:cNvSpPr>
          <p:nvPr>
            <p:ph type="dt" idx="1"/>
          </p:nvPr>
        </p:nvSpPr>
        <p:spPr bwMode="auto">
          <a:xfrm>
            <a:off x="3935971" y="0"/>
            <a:ext cx="3012500" cy="4621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smtClean="0">
                <a:solidFill>
                  <a:schemeClr val="tx1"/>
                </a:solidFill>
                <a:latin typeface="Arial" charset="0"/>
              </a:defRPr>
            </a:lvl1pPr>
          </a:lstStyle>
          <a:p>
            <a:pPr>
              <a:defRPr/>
            </a:pPr>
            <a:endParaRPr lang="en-US"/>
          </a:p>
        </p:txBody>
      </p:sp>
      <p:sp>
        <p:nvSpPr>
          <p:cNvPr id="105476" name="Rectangle 4"/>
          <p:cNvSpPr>
            <a:spLocks noGrp="1" noRot="1" noChangeAspect="1" noChangeArrowheads="1" noTextEdit="1"/>
          </p:cNvSpPr>
          <p:nvPr>
            <p:ph type="sldImg" idx="2"/>
          </p:nvPr>
        </p:nvSpPr>
        <p:spPr bwMode="auto">
          <a:xfrm>
            <a:off x="1166813" y="692150"/>
            <a:ext cx="4618037" cy="3463925"/>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695810" y="4387767"/>
            <a:ext cx="5558457" cy="4155919"/>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702" name="Rectangle 6"/>
          <p:cNvSpPr>
            <a:spLocks noGrp="1" noChangeArrowheads="1"/>
          </p:cNvSpPr>
          <p:nvPr>
            <p:ph type="ftr" sz="quarter" idx="4"/>
          </p:nvPr>
        </p:nvSpPr>
        <p:spPr bwMode="auto">
          <a:xfrm>
            <a:off x="1" y="8772378"/>
            <a:ext cx="3012501" cy="4621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defTabSz="931863">
              <a:defRPr sz="1200" smtClean="0">
                <a:solidFill>
                  <a:schemeClr val="tx1"/>
                </a:solidFill>
                <a:latin typeface="Arial" charset="0"/>
              </a:defRPr>
            </a:lvl1pPr>
          </a:lstStyle>
          <a:p>
            <a:pPr>
              <a:defRPr/>
            </a:pPr>
            <a:endParaRPr lang="en-US"/>
          </a:p>
        </p:txBody>
      </p:sp>
      <p:sp>
        <p:nvSpPr>
          <p:cNvPr id="29703" name="Rectangle 7"/>
          <p:cNvSpPr>
            <a:spLocks noGrp="1" noChangeArrowheads="1"/>
          </p:cNvSpPr>
          <p:nvPr>
            <p:ph type="sldNum" sz="quarter" idx="5"/>
          </p:nvPr>
        </p:nvSpPr>
        <p:spPr bwMode="auto">
          <a:xfrm>
            <a:off x="3935971" y="8772378"/>
            <a:ext cx="3012500" cy="4621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smtClean="0">
                <a:solidFill>
                  <a:schemeClr val="tx1"/>
                </a:solidFill>
                <a:latin typeface="Arial" charset="0"/>
              </a:defRPr>
            </a:lvl1pPr>
          </a:lstStyle>
          <a:p>
            <a:pPr>
              <a:defRPr/>
            </a:pPr>
            <a:fld id="{3C7FD4C2-DB9E-42A6-8F22-0D1CC0763F57}" type="slidenum">
              <a:rPr lang="en-US"/>
              <a:pPr>
                <a:defRPr/>
              </a:pPr>
              <a:t>‹#›</a:t>
            </a:fld>
            <a:endParaRPr lang="en-US"/>
          </a:p>
        </p:txBody>
      </p:sp>
    </p:spTree>
    <p:extLst>
      <p:ext uri="{BB962C8B-B14F-4D97-AF65-F5344CB8AC3E}">
        <p14:creationId xmlns:p14="http://schemas.microsoft.com/office/powerpoint/2010/main" val="25276344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FAC5E34A-188A-47F3-9D12-FEB8FA67E5EF}" type="slidenum">
              <a:rPr lang="en-US"/>
              <a:pPr/>
              <a:t>1</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z="10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70A1642B-996C-46D0-BE3D-FB1B8220A36D}" type="slidenum">
              <a:rPr lang="en-US"/>
              <a:pPr/>
              <a:t>2</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926677" y="4387767"/>
            <a:ext cx="5096722" cy="4155919"/>
          </a:xfrm>
          <a:noFill/>
          <a:ln/>
        </p:spPr>
        <p:txBody>
          <a:bodyPr/>
          <a:lstStyle/>
          <a:p>
            <a:pPr eaLnBrk="1" hangingPunct="1">
              <a:spcBef>
                <a:spcPts val="500"/>
              </a:spcBef>
              <a:spcAft>
                <a:spcPts val="500"/>
              </a:spcAft>
            </a:pPr>
            <a:endParaRPr lang="en-US" i="1" dirty="0">
              <a:latin typeface="Tahom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0DFDC8B7-5321-4C41-A026-1756C2C987DF}" type="slidenum">
              <a:rPr lang="en-US"/>
              <a:pPr/>
              <a:t>3</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xfrm>
            <a:off x="926677" y="4387767"/>
            <a:ext cx="5096722" cy="4155919"/>
          </a:xfrm>
          <a:noFill/>
          <a:ln/>
        </p:spPr>
        <p:txBody>
          <a:bodyPr/>
          <a:lstStyle/>
          <a:p>
            <a:pPr eaLnBrk="1" hangingPunct="1">
              <a:spcBef>
                <a:spcPts val="500"/>
              </a:spcBef>
              <a:spcAft>
                <a:spcPts val="500"/>
              </a:spcAft>
            </a:pPr>
            <a:endParaRPr lang="en-US" dirty="0"/>
          </a:p>
        </p:txBody>
      </p:sp>
      <p:sp>
        <p:nvSpPr>
          <p:cNvPr id="108549" name="Line 4"/>
          <p:cNvSpPr>
            <a:spLocks noChangeShapeType="1"/>
          </p:cNvSpPr>
          <p:nvPr/>
        </p:nvSpPr>
        <p:spPr bwMode="auto">
          <a:xfrm>
            <a:off x="1313060" y="4977639"/>
            <a:ext cx="0" cy="0"/>
          </a:xfrm>
          <a:prstGeom prst="line">
            <a:avLst/>
          </a:prstGeom>
          <a:noFill/>
          <a:ln w="9525">
            <a:solidFill>
              <a:schemeClr val="tx1"/>
            </a:solidFill>
            <a:round/>
            <a:headEnd/>
            <a:tailEnd/>
          </a:ln>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80DCF8F7-8294-447E-9E5C-E07E95957AF7}" type="slidenum">
              <a:rPr lang="en-US"/>
              <a:pPr/>
              <a:t>4</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5D70B5DB-3267-46DD-B8D8-6A4349E623BA}" type="slidenum">
              <a:rPr lang="en-US"/>
              <a:pPr/>
              <a:t>5</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xfrm>
            <a:off x="926677" y="4387767"/>
            <a:ext cx="5096722" cy="4155919"/>
          </a:xfrm>
          <a:noFill/>
          <a:ln/>
        </p:spPr>
        <p:txBody>
          <a:bodyPr/>
          <a:lstStyle/>
          <a:p>
            <a:pPr eaLnBrk="1" hangingPunct="1"/>
            <a:endParaRPr lang="en-US" sz="1400" dirty="0">
              <a:latin typeface="Tahoma"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itchFamily="34" charset="0"/>
              </a:defRPr>
            </a:lvl1pPr>
            <a:lvl2pPr marL="738188" indent="-282575" defTabSz="922338">
              <a:spcBef>
                <a:spcPct val="30000"/>
              </a:spcBef>
              <a:defRPr sz="1200">
                <a:solidFill>
                  <a:schemeClr val="tx1"/>
                </a:solidFill>
                <a:latin typeface="Arial" pitchFamily="34" charset="0"/>
              </a:defRPr>
            </a:lvl2pPr>
            <a:lvl3pPr marL="1135063" indent="-225425" defTabSz="922338">
              <a:spcBef>
                <a:spcPct val="30000"/>
              </a:spcBef>
              <a:defRPr sz="1200">
                <a:solidFill>
                  <a:schemeClr val="tx1"/>
                </a:solidFill>
                <a:latin typeface="Arial" pitchFamily="34" charset="0"/>
              </a:defRPr>
            </a:lvl3pPr>
            <a:lvl4pPr marL="1589088" indent="-225425" defTabSz="922338">
              <a:spcBef>
                <a:spcPct val="30000"/>
              </a:spcBef>
              <a:defRPr sz="1200">
                <a:solidFill>
                  <a:schemeClr val="tx1"/>
                </a:solidFill>
                <a:latin typeface="Arial" pitchFamily="34" charset="0"/>
              </a:defRPr>
            </a:lvl4pPr>
            <a:lvl5pPr marL="2044700" indent="-225425" defTabSz="922338">
              <a:spcBef>
                <a:spcPct val="30000"/>
              </a:spcBef>
              <a:defRPr sz="1200">
                <a:solidFill>
                  <a:schemeClr val="tx1"/>
                </a:solidFill>
                <a:latin typeface="Arial" pitchFamily="34" charset="0"/>
              </a:defRPr>
            </a:lvl5pPr>
            <a:lvl6pPr marL="2501900" indent="-225425" defTabSz="922338" eaLnBrk="0" fontAlgn="base" hangingPunct="0">
              <a:spcBef>
                <a:spcPct val="30000"/>
              </a:spcBef>
              <a:spcAft>
                <a:spcPct val="0"/>
              </a:spcAft>
              <a:defRPr sz="1200">
                <a:solidFill>
                  <a:schemeClr val="tx1"/>
                </a:solidFill>
                <a:latin typeface="Arial" pitchFamily="34" charset="0"/>
              </a:defRPr>
            </a:lvl6pPr>
            <a:lvl7pPr marL="2959100" indent="-225425" defTabSz="922338" eaLnBrk="0" fontAlgn="base" hangingPunct="0">
              <a:spcBef>
                <a:spcPct val="30000"/>
              </a:spcBef>
              <a:spcAft>
                <a:spcPct val="0"/>
              </a:spcAft>
              <a:defRPr sz="1200">
                <a:solidFill>
                  <a:schemeClr val="tx1"/>
                </a:solidFill>
                <a:latin typeface="Arial" pitchFamily="34" charset="0"/>
              </a:defRPr>
            </a:lvl7pPr>
            <a:lvl8pPr marL="3416300" indent="-225425" defTabSz="922338" eaLnBrk="0" fontAlgn="base" hangingPunct="0">
              <a:spcBef>
                <a:spcPct val="30000"/>
              </a:spcBef>
              <a:spcAft>
                <a:spcPct val="0"/>
              </a:spcAft>
              <a:defRPr sz="1200">
                <a:solidFill>
                  <a:schemeClr val="tx1"/>
                </a:solidFill>
                <a:latin typeface="Arial" pitchFamily="34" charset="0"/>
              </a:defRPr>
            </a:lvl8pPr>
            <a:lvl9pPr marL="3873500" indent="-225425" defTabSz="922338" eaLnBrk="0" fontAlgn="base" hangingPunct="0">
              <a:spcBef>
                <a:spcPct val="30000"/>
              </a:spcBef>
              <a:spcAft>
                <a:spcPct val="0"/>
              </a:spcAft>
              <a:defRPr sz="1200">
                <a:solidFill>
                  <a:schemeClr val="tx1"/>
                </a:solidFill>
                <a:latin typeface="Arial" pitchFamily="34" charset="0"/>
              </a:defRPr>
            </a:lvl9pPr>
          </a:lstStyle>
          <a:p>
            <a:pPr>
              <a:spcBef>
                <a:spcPct val="0"/>
              </a:spcBef>
            </a:pPr>
            <a:fld id="{BF700709-FCA4-4CA0-B326-F313781C3614}" type="slidenum">
              <a:rPr lang="en-US" altLang="en-US" sz="1100" smtClean="0"/>
              <a:pPr>
                <a:spcBef>
                  <a:spcPct val="0"/>
                </a:spcBef>
              </a:pPr>
              <a:t>6</a:t>
            </a:fld>
            <a:endParaRPr lang="en-US" altLang="en-US" sz="11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25513" y="4387850"/>
            <a:ext cx="5099050" cy="4156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400" i="1" dirty="0">
              <a:latin typeface="Tahoma"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xfrm>
            <a:off x="274638" y="4160838"/>
            <a:ext cx="6553200" cy="4954587"/>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ltLang="en-US" sz="1100" b="1" dirty="0">
              <a:latin typeface="Arial"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spcBef>
                <a:spcPct val="30000"/>
              </a:spcBef>
              <a:defRPr sz="1200">
                <a:solidFill>
                  <a:schemeClr val="tx1"/>
                </a:solidFill>
                <a:latin typeface="Arial" pitchFamily="34" charset="0"/>
              </a:defRPr>
            </a:lvl1pPr>
            <a:lvl2pPr marL="738188" indent="-282575" defTabSz="923925">
              <a:spcBef>
                <a:spcPct val="30000"/>
              </a:spcBef>
              <a:defRPr sz="1200">
                <a:solidFill>
                  <a:schemeClr val="tx1"/>
                </a:solidFill>
                <a:latin typeface="Arial" pitchFamily="34" charset="0"/>
              </a:defRPr>
            </a:lvl2pPr>
            <a:lvl3pPr marL="1135063" indent="-225425" defTabSz="923925">
              <a:spcBef>
                <a:spcPct val="30000"/>
              </a:spcBef>
              <a:defRPr sz="1200">
                <a:solidFill>
                  <a:schemeClr val="tx1"/>
                </a:solidFill>
                <a:latin typeface="Arial" pitchFamily="34" charset="0"/>
              </a:defRPr>
            </a:lvl3pPr>
            <a:lvl4pPr marL="1589088" indent="-225425" defTabSz="923925">
              <a:spcBef>
                <a:spcPct val="30000"/>
              </a:spcBef>
              <a:defRPr sz="1200">
                <a:solidFill>
                  <a:schemeClr val="tx1"/>
                </a:solidFill>
                <a:latin typeface="Arial" pitchFamily="34" charset="0"/>
              </a:defRPr>
            </a:lvl4pPr>
            <a:lvl5pPr marL="2044700" indent="-225425" defTabSz="923925">
              <a:spcBef>
                <a:spcPct val="30000"/>
              </a:spcBef>
              <a:defRPr sz="1200">
                <a:solidFill>
                  <a:schemeClr val="tx1"/>
                </a:solidFill>
                <a:latin typeface="Arial" pitchFamily="34" charset="0"/>
              </a:defRPr>
            </a:lvl5pPr>
            <a:lvl6pPr marL="2501900" indent="-225425" defTabSz="923925" eaLnBrk="0" fontAlgn="base" hangingPunct="0">
              <a:spcBef>
                <a:spcPct val="30000"/>
              </a:spcBef>
              <a:spcAft>
                <a:spcPct val="0"/>
              </a:spcAft>
              <a:defRPr sz="1200">
                <a:solidFill>
                  <a:schemeClr val="tx1"/>
                </a:solidFill>
                <a:latin typeface="Arial" pitchFamily="34" charset="0"/>
              </a:defRPr>
            </a:lvl6pPr>
            <a:lvl7pPr marL="2959100" indent="-225425" defTabSz="923925" eaLnBrk="0" fontAlgn="base" hangingPunct="0">
              <a:spcBef>
                <a:spcPct val="30000"/>
              </a:spcBef>
              <a:spcAft>
                <a:spcPct val="0"/>
              </a:spcAft>
              <a:defRPr sz="1200">
                <a:solidFill>
                  <a:schemeClr val="tx1"/>
                </a:solidFill>
                <a:latin typeface="Arial" pitchFamily="34" charset="0"/>
              </a:defRPr>
            </a:lvl7pPr>
            <a:lvl8pPr marL="3416300" indent="-225425" defTabSz="923925" eaLnBrk="0" fontAlgn="base" hangingPunct="0">
              <a:spcBef>
                <a:spcPct val="30000"/>
              </a:spcBef>
              <a:spcAft>
                <a:spcPct val="0"/>
              </a:spcAft>
              <a:defRPr sz="1200">
                <a:solidFill>
                  <a:schemeClr val="tx1"/>
                </a:solidFill>
                <a:latin typeface="Arial" pitchFamily="34" charset="0"/>
              </a:defRPr>
            </a:lvl8pPr>
            <a:lvl9pPr marL="3873500" indent="-225425" defTabSz="923925" eaLnBrk="0" fontAlgn="base" hangingPunct="0">
              <a:spcBef>
                <a:spcPct val="30000"/>
              </a:spcBef>
              <a:spcAft>
                <a:spcPct val="0"/>
              </a:spcAft>
              <a:defRPr sz="1200">
                <a:solidFill>
                  <a:schemeClr val="tx1"/>
                </a:solidFill>
                <a:latin typeface="Arial" pitchFamily="34" charset="0"/>
              </a:defRPr>
            </a:lvl9pPr>
          </a:lstStyle>
          <a:p>
            <a:pPr>
              <a:spcBef>
                <a:spcPct val="0"/>
              </a:spcBef>
            </a:pPr>
            <a:fld id="{ADC74C20-9876-4992-BA51-4E48957E1899}" type="slidenum">
              <a:rPr lang="en-US" altLang="en-US" sz="1100" smtClean="0"/>
              <a:pPr>
                <a:spcBef>
                  <a:spcPct val="0"/>
                </a:spcBef>
              </a:pPr>
              <a:t>7</a:t>
            </a:fld>
            <a:endParaRPr lang="en-US" altLang="en-US" sz="11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ltLang="en-US" dirty="0">
              <a:latin typeface="Arial"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itchFamily="34" charset="0"/>
              </a:defRPr>
            </a:lvl1pPr>
            <a:lvl2pPr marL="738188" indent="-282575" defTabSz="922338">
              <a:spcBef>
                <a:spcPct val="30000"/>
              </a:spcBef>
              <a:defRPr sz="1200">
                <a:solidFill>
                  <a:schemeClr val="tx1"/>
                </a:solidFill>
                <a:latin typeface="Arial" pitchFamily="34" charset="0"/>
              </a:defRPr>
            </a:lvl2pPr>
            <a:lvl3pPr marL="1135063" indent="-225425" defTabSz="922338">
              <a:spcBef>
                <a:spcPct val="30000"/>
              </a:spcBef>
              <a:defRPr sz="1200">
                <a:solidFill>
                  <a:schemeClr val="tx1"/>
                </a:solidFill>
                <a:latin typeface="Arial" pitchFamily="34" charset="0"/>
              </a:defRPr>
            </a:lvl3pPr>
            <a:lvl4pPr marL="1589088" indent="-225425" defTabSz="922338">
              <a:spcBef>
                <a:spcPct val="30000"/>
              </a:spcBef>
              <a:defRPr sz="1200">
                <a:solidFill>
                  <a:schemeClr val="tx1"/>
                </a:solidFill>
                <a:latin typeface="Arial" pitchFamily="34" charset="0"/>
              </a:defRPr>
            </a:lvl4pPr>
            <a:lvl5pPr marL="2044700" indent="-225425" defTabSz="922338">
              <a:spcBef>
                <a:spcPct val="30000"/>
              </a:spcBef>
              <a:defRPr sz="1200">
                <a:solidFill>
                  <a:schemeClr val="tx1"/>
                </a:solidFill>
                <a:latin typeface="Arial" pitchFamily="34" charset="0"/>
              </a:defRPr>
            </a:lvl5pPr>
            <a:lvl6pPr marL="2501900" indent="-225425" defTabSz="922338" eaLnBrk="0" fontAlgn="base" hangingPunct="0">
              <a:spcBef>
                <a:spcPct val="30000"/>
              </a:spcBef>
              <a:spcAft>
                <a:spcPct val="0"/>
              </a:spcAft>
              <a:defRPr sz="1200">
                <a:solidFill>
                  <a:schemeClr val="tx1"/>
                </a:solidFill>
                <a:latin typeface="Arial" pitchFamily="34" charset="0"/>
              </a:defRPr>
            </a:lvl6pPr>
            <a:lvl7pPr marL="2959100" indent="-225425" defTabSz="922338" eaLnBrk="0" fontAlgn="base" hangingPunct="0">
              <a:spcBef>
                <a:spcPct val="30000"/>
              </a:spcBef>
              <a:spcAft>
                <a:spcPct val="0"/>
              </a:spcAft>
              <a:defRPr sz="1200">
                <a:solidFill>
                  <a:schemeClr val="tx1"/>
                </a:solidFill>
                <a:latin typeface="Arial" pitchFamily="34" charset="0"/>
              </a:defRPr>
            </a:lvl7pPr>
            <a:lvl8pPr marL="3416300" indent="-225425" defTabSz="922338" eaLnBrk="0" fontAlgn="base" hangingPunct="0">
              <a:spcBef>
                <a:spcPct val="30000"/>
              </a:spcBef>
              <a:spcAft>
                <a:spcPct val="0"/>
              </a:spcAft>
              <a:defRPr sz="1200">
                <a:solidFill>
                  <a:schemeClr val="tx1"/>
                </a:solidFill>
                <a:latin typeface="Arial" pitchFamily="34" charset="0"/>
              </a:defRPr>
            </a:lvl8pPr>
            <a:lvl9pPr marL="3873500" indent="-225425" defTabSz="922338" eaLnBrk="0" fontAlgn="base" hangingPunct="0">
              <a:spcBef>
                <a:spcPct val="30000"/>
              </a:spcBef>
              <a:spcAft>
                <a:spcPct val="0"/>
              </a:spcAft>
              <a:defRPr sz="1200">
                <a:solidFill>
                  <a:schemeClr val="tx1"/>
                </a:solidFill>
                <a:latin typeface="Arial" pitchFamily="34" charset="0"/>
              </a:defRPr>
            </a:lvl9pPr>
          </a:lstStyle>
          <a:p>
            <a:pPr>
              <a:spcBef>
                <a:spcPct val="0"/>
              </a:spcBef>
            </a:pPr>
            <a:fld id="{05436419-BBC6-4D13-9575-738723F83B6E}" type="slidenum">
              <a:rPr lang="en-US" altLang="en-US" sz="1100" smtClean="0"/>
              <a:pPr>
                <a:spcBef>
                  <a:spcPct val="0"/>
                </a:spcBef>
              </a:pPr>
              <a:t>8</a:t>
            </a:fld>
            <a:endParaRPr lang="en-US" altLang="en-US" sz="11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8275" indent="-168275">
              <a:buFontTx/>
              <a:buChar char="•"/>
            </a:pPr>
            <a:endParaRPr lang="en-US" altLang="en-US" dirty="0">
              <a:latin typeface="Arial" pitchFamily="34" charset="0"/>
              <a:ea typeface="Verdana" pitchFamily="34" charset="0"/>
              <a:cs typeface="Arial" pitchFamily="34" charset="0"/>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spcBef>
                <a:spcPct val="30000"/>
              </a:spcBef>
              <a:defRPr sz="1200">
                <a:solidFill>
                  <a:schemeClr val="tx1"/>
                </a:solidFill>
                <a:latin typeface="Arial" pitchFamily="34" charset="0"/>
              </a:defRPr>
            </a:lvl1pPr>
            <a:lvl2pPr marL="738188" indent="-282575" defTabSz="923925">
              <a:spcBef>
                <a:spcPct val="30000"/>
              </a:spcBef>
              <a:defRPr sz="1200">
                <a:solidFill>
                  <a:schemeClr val="tx1"/>
                </a:solidFill>
                <a:latin typeface="Arial" pitchFamily="34" charset="0"/>
              </a:defRPr>
            </a:lvl2pPr>
            <a:lvl3pPr marL="1135063" indent="-225425" defTabSz="923925">
              <a:spcBef>
                <a:spcPct val="30000"/>
              </a:spcBef>
              <a:defRPr sz="1200">
                <a:solidFill>
                  <a:schemeClr val="tx1"/>
                </a:solidFill>
                <a:latin typeface="Arial" pitchFamily="34" charset="0"/>
              </a:defRPr>
            </a:lvl3pPr>
            <a:lvl4pPr marL="1589088" indent="-225425" defTabSz="923925">
              <a:spcBef>
                <a:spcPct val="30000"/>
              </a:spcBef>
              <a:defRPr sz="1200">
                <a:solidFill>
                  <a:schemeClr val="tx1"/>
                </a:solidFill>
                <a:latin typeface="Arial" pitchFamily="34" charset="0"/>
              </a:defRPr>
            </a:lvl4pPr>
            <a:lvl5pPr marL="2044700" indent="-225425" defTabSz="923925">
              <a:spcBef>
                <a:spcPct val="30000"/>
              </a:spcBef>
              <a:defRPr sz="1200">
                <a:solidFill>
                  <a:schemeClr val="tx1"/>
                </a:solidFill>
                <a:latin typeface="Arial" pitchFamily="34" charset="0"/>
              </a:defRPr>
            </a:lvl5pPr>
            <a:lvl6pPr marL="2501900" indent="-225425" defTabSz="923925" eaLnBrk="0" fontAlgn="base" hangingPunct="0">
              <a:spcBef>
                <a:spcPct val="30000"/>
              </a:spcBef>
              <a:spcAft>
                <a:spcPct val="0"/>
              </a:spcAft>
              <a:defRPr sz="1200">
                <a:solidFill>
                  <a:schemeClr val="tx1"/>
                </a:solidFill>
                <a:latin typeface="Arial" pitchFamily="34" charset="0"/>
              </a:defRPr>
            </a:lvl6pPr>
            <a:lvl7pPr marL="2959100" indent="-225425" defTabSz="923925" eaLnBrk="0" fontAlgn="base" hangingPunct="0">
              <a:spcBef>
                <a:spcPct val="30000"/>
              </a:spcBef>
              <a:spcAft>
                <a:spcPct val="0"/>
              </a:spcAft>
              <a:defRPr sz="1200">
                <a:solidFill>
                  <a:schemeClr val="tx1"/>
                </a:solidFill>
                <a:latin typeface="Arial" pitchFamily="34" charset="0"/>
              </a:defRPr>
            </a:lvl7pPr>
            <a:lvl8pPr marL="3416300" indent="-225425" defTabSz="923925" eaLnBrk="0" fontAlgn="base" hangingPunct="0">
              <a:spcBef>
                <a:spcPct val="30000"/>
              </a:spcBef>
              <a:spcAft>
                <a:spcPct val="0"/>
              </a:spcAft>
              <a:defRPr sz="1200">
                <a:solidFill>
                  <a:schemeClr val="tx1"/>
                </a:solidFill>
                <a:latin typeface="Arial" pitchFamily="34" charset="0"/>
              </a:defRPr>
            </a:lvl8pPr>
            <a:lvl9pPr marL="3873500" indent="-225425" defTabSz="923925" eaLnBrk="0" fontAlgn="base" hangingPunct="0">
              <a:spcBef>
                <a:spcPct val="30000"/>
              </a:spcBef>
              <a:spcAft>
                <a:spcPct val="0"/>
              </a:spcAft>
              <a:defRPr sz="1200">
                <a:solidFill>
                  <a:schemeClr val="tx1"/>
                </a:solidFill>
                <a:latin typeface="Arial" pitchFamily="34" charset="0"/>
              </a:defRPr>
            </a:lvl9pPr>
          </a:lstStyle>
          <a:p>
            <a:pPr>
              <a:spcBef>
                <a:spcPct val="0"/>
              </a:spcBef>
            </a:pPr>
            <a:fld id="{FDF14371-F7B9-4B9F-81DA-4B6554232821}" type="slidenum">
              <a:rPr lang="en-US" altLang="en-US" sz="1100" smtClean="0">
                <a:solidFill>
                  <a:srgbClr val="000000"/>
                </a:solidFill>
              </a:rPr>
              <a:pPr>
                <a:spcBef>
                  <a:spcPct val="0"/>
                </a:spcBef>
              </a:pPr>
              <a:t>9</a:t>
            </a:fld>
            <a:endParaRPr lang="en-US" altLang="en-US" sz="110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itchFamily="34" charset="0"/>
              </a:defRPr>
            </a:lvl1pPr>
            <a:lvl2pPr marL="738188" indent="-282575" defTabSz="922338">
              <a:spcBef>
                <a:spcPct val="30000"/>
              </a:spcBef>
              <a:defRPr sz="1200">
                <a:solidFill>
                  <a:schemeClr val="tx1"/>
                </a:solidFill>
                <a:latin typeface="Arial" pitchFamily="34" charset="0"/>
              </a:defRPr>
            </a:lvl2pPr>
            <a:lvl3pPr marL="1135063" indent="-225425" defTabSz="922338">
              <a:spcBef>
                <a:spcPct val="30000"/>
              </a:spcBef>
              <a:defRPr sz="1200">
                <a:solidFill>
                  <a:schemeClr val="tx1"/>
                </a:solidFill>
                <a:latin typeface="Arial" pitchFamily="34" charset="0"/>
              </a:defRPr>
            </a:lvl3pPr>
            <a:lvl4pPr marL="1589088" indent="-225425" defTabSz="922338">
              <a:spcBef>
                <a:spcPct val="30000"/>
              </a:spcBef>
              <a:defRPr sz="1200">
                <a:solidFill>
                  <a:schemeClr val="tx1"/>
                </a:solidFill>
                <a:latin typeface="Arial" pitchFamily="34" charset="0"/>
              </a:defRPr>
            </a:lvl4pPr>
            <a:lvl5pPr marL="2044700" indent="-225425" defTabSz="922338">
              <a:spcBef>
                <a:spcPct val="30000"/>
              </a:spcBef>
              <a:defRPr sz="1200">
                <a:solidFill>
                  <a:schemeClr val="tx1"/>
                </a:solidFill>
                <a:latin typeface="Arial" pitchFamily="34" charset="0"/>
              </a:defRPr>
            </a:lvl5pPr>
            <a:lvl6pPr marL="2501900" indent="-225425" defTabSz="922338" eaLnBrk="0" fontAlgn="base" hangingPunct="0">
              <a:spcBef>
                <a:spcPct val="30000"/>
              </a:spcBef>
              <a:spcAft>
                <a:spcPct val="0"/>
              </a:spcAft>
              <a:defRPr sz="1200">
                <a:solidFill>
                  <a:schemeClr val="tx1"/>
                </a:solidFill>
                <a:latin typeface="Arial" pitchFamily="34" charset="0"/>
              </a:defRPr>
            </a:lvl6pPr>
            <a:lvl7pPr marL="2959100" indent="-225425" defTabSz="922338" eaLnBrk="0" fontAlgn="base" hangingPunct="0">
              <a:spcBef>
                <a:spcPct val="30000"/>
              </a:spcBef>
              <a:spcAft>
                <a:spcPct val="0"/>
              </a:spcAft>
              <a:defRPr sz="1200">
                <a:solidFill>
                  <a:schemeClr val="tx1"/>
                </a:solidFill>
                <a:latin typeface="Arial" pitchFamily="34" charset="0"/>
              </a:defRPr>
            </a:lvl7pPr>
            <a:lvl8pPr marL="3416300" indent="-225425" defTabSz="922338" eaLnBrk="0" fontAlgn="base" hangingPunct="0">
              <a:spcBef>
                <a:spcPct val="30000"/>
              </a:spcBef>
              <a:spcAft>
                <a:spcPct val="0"/>
              </a:spcAft>
              <a:defRPr sz="1200">
                <a:solidFill>
                  <a:schemeClr val="tx1"/>
                </a:solidFill>
                <a:latin typeface="Arial" pitchFamily="34" charset="0"/>
              </a:defRPr>
            </a:lvl8pPr>
            <a:lvl9pPr marL="3873500" indent="-225425" defTabSz="922338" eaLnBrk="0" fontAlgn="base" hangingPunct="0">
              <a:spcBef>
                <a:spcPct val="30000"/>
              </a:spcBef>
              <a:spcAft>
                <a:spcPct val="0"/>
              </a:spcAft>
              <a:defRPr sz="1200">
                <a:solidFill>
                  <a:schemeClr val="tx1"/>
                </a:solidFill>
                <a:latin typeface="Arial" pitchFamily="34" charset="0"/>
              </a:defRPr>
            </a:lvl9pPr>
          </a:lstStyle>
          <a:p>
            <a:pPr>
              <a:spcBef>
                <a:spcPct val="0"/>
              </a:spcBef>
            </a:pPr>
            <a:fld id="{09F3E345-D301-468E-8CB6-A6C7224FD589}" type="slidenum">
              <a:rPr lang="en-US" altLang="en-US" sz="1100" smtClean="0">
                <a:solidFill>
                  <a:srgbClr val="000000"/>
                </a:solidFill>
              </a:rPr>
              <a:pPr>
                <a:spcBef>
                  <a:spcPct val="0"/>
                </a:spcBef>
              </a:pPr>
              <a:t>10</a:t>
            </a:fld>
            <a:endParaRPr lang="en-US" altLang="en-US" sz="1100">
              <a:solidFill>
                <a:srgbClr val="000000"/>
              </a:solidFill>
            </a:endParaRPr>
          </a:p>
        </p:txBody>
      </p:sp>
      <p:sp>
        <p:nvSpPr>
          <p:cNvPr id="68611"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1162050" y="4289425"/>
            <a:ext cx="5092700" cy="4156075"/>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0464" indent="-170464" eaLnBrk="1" hangingPunct="1">
              <a:lnSpc>
                <a:spcPct val="90000"/>
              </a:lnSpc>
              <a:buFont typeface="Arial" panose="020B0604020202020204" pitchFamily="34" charset="0"/>
              <a:buChar char="•"/>
              <a:defRPr/>
            </a:pPr>
            <a:endParaRPr lang="en-US" altLang="en-US" dirty="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8275" indent="-168275">
              <a:buFontTx/>
              <a:buChar char="•"/>
            </a:pPr>
            <a:endParaRPr lang="en-US" altLang="en-US" dirty="0">
              <a:latin typeface="Arial"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spcBef>
                <a:spcPct val="30000"/>
              </a:spcBef>
              <a:defRPr sz="1200">
                <a:solidFill>
                  <a:schemeClr val="tx1"/>
                </a:solidFill>
                <a:latin typeface="Arial" pitchFamily="34" charset="0"/>
              </a:defRPr>
            </a:lvl1pPr>
            <a:lvl2pPr marL="735013" indent="-282575" defTabSz="925513">
              <a:spcBef>
                <a:spcPct val="30000"/>
              </a:spcBef>
              <a:defRPr sz="1200">
                <a:solidFill>
                  <a:schemeClr val="tx1"/>
                </a:solidFill>
                <a:latin typeface="Arial" pitchFamily="34" charset="0"/>
              </a:defRPr>
            </a:lvl2pPr>
            <a:lvl3pPr marL="1130300" indent="-225425" defTabSz="925513">
              <a:spcBef>
                <a:spcPct val="30000"/>
              </a:spcBef>
              <a:defRPr sz="1200">
                <a:solidFill>
                  <a:schemeClr val="tx1"/>
                </a:solidFill>
                <a:latin typeface="Arial" pitchFamily="34" charset="0"/>
              </a:defRPr>
            </a:lvl3pPr>
            <a:lvl4pPr marL="1582738" indent="-225425" defTabSz="925513">
              <a:spcBef>
                <a:spcPct val="30000"/>
              </a:spcBef>
              <a:defRPr sz="1200">
                <a:solidFill>
                  <a:schemeClr val="tx1"/>
                </a:solidFill>
                <a:latin typeface="Arial" pitchFamily="34" charset="0"/>
              </a:defRPr>
            </a:lvl4pPr>
            <a:lvl5pPr marL="2035175" indent="-225425" defTabSz="925513">
              <a:spcBef>
                <a:spcPct val="30000"/>
              </a:spcBef>
              <a:defRPr sz="1200">
                <a:solidFill>
                  <a:schemeClr val="tx1"/>
                </a:solidFill>
                <a:latin typeface="Arial" pitchFamily="34" charset="0"/>
              </a:defRPr>
            </a:lvl5pPr>
            <a:lvl6pPr marL="2492375" indent="-225425" defTabSz="925513" eaLnBrk="0" fontAlgn="base" hangingPunct="0">
              <a:spcBef>
                <a:spcPct val="30000"/>
              </a:spcBef>
              <a:spcAft>
                <a:spcPct val="0"/>
              </a:spcAft>
              <a:defRPr sz="1200">
                <a:solidFill>
                  <a:schemeClr val="tx1"/>
                </a:solidFill>
                <a:latin typeface="Arial" pitchFamily="34" charset="0"/>
              </a:defRPr>
            </a:lvl6pPr>
            <a:lvl7pPr marL="2949575" indent="-225425" defTabSz="925513" eaLnBrk="0" fontAlgn="base" hangingPunct="0">
              <a:spcBef>
                <a:spcPct val="30000"/>
              </a:spcBef>
              <a:spcAft>
                <a:spcPct val="0"/>
              </a:spcAft>
              <a:defRPr sz="1200">
                <a:solidFill>
                  <a:schemeClr val="tx1"/>
                </a:solidFill>
                <a:latin typeface="Arial" pitchFamily="34" charset="0"/>
              </a:defRPr>
            </a:lvl7pPr>
            <a:lvl8pPr marL="3406775" indent="-225425" defTabSz="925513" eaLnBrk="0" fontAlgn="base" hangingPunct="0">
              <a:spcBef>
                <a:spcPct val="30000"/>
              </a:spcBef>
              <a:spcAft>
                <a:spcPct val="0"/>
              </a:spcAft>
              <a:defRPr sz="1200">
                <a:solidFill>
                  <a:schemeClr val="tx1"/>
                </a:solidFill>
                <a:latin typeface="Arial" pitchFamily="34" charset="0"/>
              </a:defRPr>
            </a:lvl8pPr>
            <a:lvl9pPr marL="3863975" indent="-225425" defTabSz="925513" eaLnBrk="0" fontAlgn="base" hangingPunct="0">
              <a:spcBef>
                <a:spcPct val="30000"/>
              </a:spcBef>
              <a:spcAft>
                <a:spcPct val="0"/>
              </a:spcAft>
              <a:defRPr sz="1200">
                <a:solidFill>
                  <a:schemeClr val="tx1"/>
                </a:solidFill>
                <a:latin typeface="Arial" pitchFamily="34" charset="0"/>
              </a:defRPr>
            </a:lvl9pPr>
          </a:lstStyle>
          <a:p>
            <a:pPr>
              <a:spcBef>
                <a:spcPct val="0"/>
              </a:spcBef>
            </a:pPr>
            <a:fld id="{F82A490A-8F8F-45B6-8F0A-374F53ABB9D4}" type="slidenum">
              <a:rPr lang="en-US" altLang="en-US" sz="1100" smtClean="0"/>
              <a:pPr>
                <a:spcBef>
                  <a:spcPct val="0"/>
                </a:spcBef>
              </a:pPr>
              <a:t>11</a:t>
            </a:fld>
            <a:endParaRPr lang="en-US" altLang="en-US" sz="11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42F867BF-4BCE-4C62-AF48-56D234B98AE3}" type="slidenum">
              <a:rPr lang="en-US"/>
              <a:pPr/>
              <a:t>12</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xfrm>
            <a:off x="926677" y="4387767"/>
            <a:ext cx="5096722" cy="4155919"/>
          </a:xfrm>
          <a:noFill/>
          <a:ln/>
        </p:spPr>
        <p:txBody>
          <a:bodyPr/>
          <a:lstStyle/>
          <a:p>
            <a:pPr eaLnBrk="1" hangingPunct="1"/>
            <a:endParaRPr lang="en-US" dirty="0">
              <a:latin typeface="Tahoma"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0A97006-8DBE-4E38-9286-83096C90F0E9}" type="slidenum">
              <a:rPr lang="en-US"/>
              <a:pPr/>
              <a:t>13</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CB094EF3-DCAE-4384-9039-2605640731D2}" type="slidenum">
              <a:rPr lang="en-US"/>
              <a:pPr/>
              <a:t>14</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26677" y="4387767"/>
            <a:ext cx="5096722" cy="4155919"/>
          </a:xfrm>
          <a:noFill/>
          <a:ln/>
        </p:spPr>
        <p:txBody>
          <a:bodyPr/>
          <a:lstStyle/>
          <a:p>
            <a:pPr eaLnBrk="1" hangingPunct="1"/>
            <a:endParaRPr lang="en-US" sz="1400" dirty="0">
              <a:latin typeface="Tahoma"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5F05DB11-D830-451C-96EE-AC9C7F26FE8C}" type="slidenum">
              <a:rPr lang="en-US"/>
              <a:pPr/>
              <a:t>15</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926677" y="4441392"/>
            <a:ext cx="5096722" cy="4155919"/>
          </a:xfrm>
          <a:noFill/>
          <a:ln/>
        </p:spPr>
        <p:txBody>
          <a:bodyPr/>
          <a:lstStyle/>
          <a:p>
            <a:pPr eaLnBrk="1" hangingPunct="1"/>
            <a:endParaRPr lang="en-US" sz="1400" dirty="0">
              <a:latin typeface="Tahoma"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3BA8F559-1CE4-435B-8672-F504B2CD57C9}" type="slidenum">
              <a:rPr lang="en-US"/>
              <a:pPr/>
              <a:t>16</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sz="1400" dirty="0">
              <a:latin typeface="Tahoma"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A6F7B473-544C-4F93-8032-938FCA5634C5}" type="slidenum">
              <a:rPr lang="en-US"/>
              <a:pPr/>
              <a:t>17</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dirty="0">
              <a:latin typeface="Tahoma"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6D4A69EA-D30A-4632-97E9-41DD82F31823}" type="slidenum">
              <a:rPr lang="en-US"/>
              <a:pPr/>
              <a:t>18</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926677" y="4387767"/>
            <a:ext cx="5096722" cy="4572299"/>
          </a:xfrm>
          <a:noFill/>
          <a:ln/>
        </p:spPr>
        <p:txBody>
          <a:bodyPr/>
          <a:lstStyle/>
          <a:p>
            <a:pPr eaLnBrk="1" hangingPunct="1">
              <a:spcBef>
                <a:spcPct val="0"/>
              </a:spcBef>
            </a:pPr>
            <a:endParaRPr lang="en-US" sz="1000" b="1" i="1"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FB8BDA4C-84EF-48C7-B4D0-ADF2746E5815}" type="slidenum">
              <a:rPr lang="en-US"/>
              <a:pPr/>
              <a:t>19</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926677" y="4387767"/>
            <a:ext cx="5096722" cy="4155919"/>
          </a:xfrm>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AF7709D2-CE5D-4E06-81FD-ED2AA7D8B2DB}" type="slidenum">
              <a:rPr lang="en-US"/>
              <a:pPr/>
              <a:t>20</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926677" y="4387767"/>
            <a:ext cx="5096722" cy="4155919"/>
          </a:xfrm>
          <a:noFill/>
          <a:ln/>
        </p:spPr>
        <p:txBody>
          <a:bodyPr/>
          <a:lstStyle/>
          <a:p>
            <a:pPr eaLnBrk="1" hangingPunct="1">
              <a:spcBef>
                <a:spcPts val="500"/>
              </a:spcBef>
              <a:spcAft>
                <a:spcPts val="500"/>
              </a:spcAft>
            </a:pPr>
            <a:endParaRPr lang="en-US" sz="1400" dirty="0">
              <a:latin typeface="Tahoma"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AD09C569-0014-45BD-B0F9-562CAC7B4AE4}" type="slidenum">
              <a:rPr lang="en-US"/>
              <a:pPr/>
              <a:t>21</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xfrm>
            <a:off x="849721" y="4364109"/>
            <a:ext cx="5096722" cy="4157496"/>
          </a:xfrm>
          <a:noFill/>
          <a:ln/>
        </p:spPr>
        <p:txBody>
          <a:bodyPr/>
          <a:lstStyle/>
          <a:p>
            <a:pPr eaLnBrk="1" hangingPunct="1">
              <a:spcBef>
                <a:spcPct val="0"/>
              </a:spcBef>
            </a:pPr>
            <a:endParaRPr lang="en-US" i="1" dirty="0">
              <a:latin typeface="Tahoma"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0A97006-8DBE-4E38-9286-83096C90F0E9}" type="slidenum">
              <a:rPr lang="en-US"/>
              <a:pPr/>
              <a:t>22</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0C4E807C-6922-4BE9-B961-C286FABAD06B}" type="slidenum">
              <a:rPr lang="en-US"/>
              <a:pPr/>
              <a:t>23</a:t>
            </a:fld>
            <a:endParaRPr lang="en-US"/>
          </a:p>
        </p:txBody>
      </p:sp>
      <p:sp>
        <p:nvSpPr>
          <p:cNvPr id="124931" name="Rectangle 2"/>
          <p:cNvSpPr>
            <a:spLocks noGrp="1" noRot="1" noChangeAspect="1" noChangeArrowheads="1" noTextEdit="1"/>
          </p:cNvSpPr>
          <p:nvPr>
            <p:ph type="sldImg"/>
          </p:nvPr>
        </p:nvSpPr>
        <p:spPr>
          <a:xfrm>
            <a:off x="1177925" y="688975"/>
            <a:ext cx="4618038" cy="3463925"/>
          </a:xfrm>
          <a:ln/>
        </p:spPr>
      </p:sp>
      <p:sp>
        <p:nvSpPr>
          <p:cNvPr id="124932" name="Rectangle 3"/>
          <p:cNvSpPr>
            <a:spLocks noGrp="1" noChangeArrowheads="1"/>
          </p:cNvSpPr>
          <p:nvPr>
            <p:ph type="body" idx="1"/>
          </p:nvPr>
        </p:nvSpPr>
        <p:spPr>
          <a:xfrm>
            <a:off x="926677" y="4387767"/>
            <a:ext cx="5096722" cy="4155919"/>
          </a:xfrm>
          <a:noFill/>
          <a:ln/>
        </p:spPr>
        <p:txBody>
          <a:bodyPr/>
          <a:lstStyle/>
          <a:p>
            <a:pPr eaLnBrk="1" hangingPunct="1"/>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17C0DE39-294E-4E65-9373-93B80C5866F7}" type="slidenum">
              <a:rPr lang="en-US"/>
              <a:pPr/>
              <a:t>24</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xfrm>
            <a:off x="926677" y="4387767"/>
            <a:ext cx="5096722" cy="4343605"/>
          </a:xfrm>
          <a:noFill/>
          <a:ln/>
        </p:spPr>
        <p:txBody>
          <a:bodyPr/>
          <a:lstStyle/>
          <a:p>
            <a:pPr eaLnBrk="1" hangingPunct="1"/>
            <a:endParaRPr lang="en-US" sz="1400" dirty="0">
              <a:latin typeface="Tahoma"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30132D92-6383-4FAB-8DCA-DE87299EBB3F}" type="slidenum">
              <a:rPr lang="en-US"/>
              <a:pPr/>
              <a:t>25</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xfrm>
            <a:off x="926677" y="4387767"/>
            <a:ext cx="5096722" cy="4155919"/>
          </a:xfrm>
          <a:noFill/>
          <a:ln/>
        </p:spPr>
        <p:txBody>
          <a:bodyPr/>
          <a:lstStyle/>
          <a:p>
            <a:pPr eaLnBrk="1" hangingPunct="1"/>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35CB2D5E-8D6D-4166-A176-937AD8AB3E35}" type="slidenum">
              <a:rPr lang="en-US"/>
              <a:pPr/>
              <a:t>26</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dirty="0">
              <a:latin typeface="Tahoma"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CE6013C3-DC14-49CC-A9B1-656272D21C72}" type="slidenum">
              <a:rPr lang="en-US"/>
              <a:pPr/>
              <a:t>27</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sz="1000" i="1"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C08DE896-7ACA-453D-AC4A-727EF41DAC96}" type="slidenum">
              <a:rPr lang="en-US"/>
              <a:pPr/>
              <a:t>28</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xfrm>
            <a:off x="926677" y="4289980"/>
            <a:ext cx="5096722" cy="4441391"/>
          </a:xfrm>
          <a:noFill/>
          <a:ln/>
        </p:spPr>
        <p:txBody>
          <a:bodyPr/>
          <a:lstStyle/>
          <a:p>
            <a:pPr eaLnBrk="1" hangingPunct="1">
              <a:spcBef>
                <a:spcPct val="0"/>
              </a:spcBef>
            </a:pPr>
            <a:endParaRPr lang="en-US" sz="1000" i="1" dirty="0">
              <a:latin typeface="Tahoma"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D69EB2B9-4F4F-448B-A80D-63B214211BF2}" type="slidenum">
              <a:rPr lang="en-US"/>
              <a:pPr/>
              <a:t>29</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xfrm>
            <a:off x="926677" y="4387767"/>
            <a:ext cx="5096722" cy="4343605"/>
          </a:xfrm>
          <a:noFill/>
          <a:ln/>
        </p:spPr>
        <p:txBody>
          <a:bodyPr/>
          <a:lstStyle/>
          <a:p>
            <a:pPr eaLnBrk="1" hangingPunct="1"/>
            <a:endParaRPr lang="en-US" sz="1000" dirty="0">
              <a:latin typeface="Tahoma"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D2363A60-F077-4058-940B-DB7263CF1ABF}" type="slidenum">
              <a:rPr lang="en-US"/>
              <a:pPr/>
              <a:t>30</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xfrm>
            <a:off x="540295" y="4387767"/>
            <a:ext cx="5713971" cy="4155919"/>
          </a:xfrm>
          <a:noFill/>
          <a:ln/>
        </p:spPr>
        <p:txBody>
          <a:bodyPr/>
          <a:lstStyle/>
          <a:p>
            <a:pPr eaLnBrk="1" hangingPunct="1"/>
            <a:endParaRPr lang="en-US" sz="1000" dirty="0">
              <a:latin typeface="Tahoma"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44B42F40-4841-462E-99C4-8B673AD076CF}" type="slidenum">
              <a:rPr lang="en-US"/>
              <a:pPr/>
              <a:t>31</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9ACBE166-44D0-489C-8E5B-5D97A0662E1B}" type="slidenum">
              <a:rPr lang="en-US"/>
              <a:pPr/>
              <a:t>32</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xfrm>
            <a:off x="926677" y="4289980"/>
            <a:ext cx="5096722" cy="4517097"/>
          </a:xfrm>
          <a:noFill/>
          <a:ln/>
        </p:spPr>
        <p:txBody>
          <a:bodyPr/>
          <a:lstStyle/>
          <a:p>
            <a:pPr eaLnBrk="1" hangingPunct="1"/>
            <a:endParaRPr lang="en-US" dirty="0">
              <a:latin typeface="Tahoma"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6AFDD021-C1EE-4F14-A481-ED7D1A4281CE}" type="slidenum">
              <a:rPr lang="en-US"/>
              <a:pPr/>
              <a:t>33</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xfrm>
            <a:off x="926677" y="4387767"/>
            <a:ext cx="5096722" cy="4155919"/>
          </a:xfrm>
          <a:noFill/>
          <a:ln/>
        </p:spPr>
        <p:txBody>
          <a:bodyPr/>
          <a:lstStyle/>
          <a:p>
            <a:pPr eaLnBrk="1" hangingPunct="1"/>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D45CD978-3AD8-4E84-BFE0-C4EB4453080B}" type="slidenum">
              <a:rPr lang="en-US"/>
              <a:pPr/>
              <a:t>34</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xfrm>
            <a:off x="926677" y="4387767"/>
            <a:ext cx="5096722" cy="4155919"/>
          </a:xfrm>
          <a:noFill/>
          <a:ln/>
        </p:spPr>
        <p:txBody>
          <a:bodyPr/>
          <a:lstStyle/>
          <a:p>
            <a:pPr eaLnBrk="1" hangingPunct="1"/>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4FE8210C-5A8E-4E34-879A-C7E1323A9F7A}" type="slidenum">
              <a:rPr lang="en-US"/>
              <a:pPr/>
              <a:t>35</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06F18DC-0CAB-49D2-86C9-1843F78D3647}" type="slidenum">
              <a:rPr lang="en-US"/>
              <a:pPr/>
              <a:t>36</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i="1"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1F4D78E7-7A6C-4521-9574-7C703C86E036}" type="slidenum">
              <a:rPr lang="en-US"/>
              <a:pPr/>
              <a:t>37</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xfrm>
            <a:off x="926677" y="4387767"/>
            <a:ext cx="5096722" cy="4155919"/>
          </a:xfrm>
          <a:noFill/>
          <a:ln/>
        </p:spPr>
        <p:txBody>
          <a:bodyPr/>
          <a:lstStyle/>
          <a:p>
            <a:pPr eaLnBrk="1" hangingPunct="1"/>
            <a:endParaRPr lang="en-US" i="1" dirty="0">
              <a:latin typeface="Tahoma" pitchFamily="34" charset="0"/>
            </a:endParaRPr>
          </a:p>
          <a:p>
            <a:pPr eaLnBrk="1" hangingPunct="1"/>
            <a:endParaRPr lang="en-US" dirty="0">
              <a:latin typeface="Tahoma"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E013EB2B-43E2-45AB-86B4-B00A489B95AF}" type="slidenum">
              <a:rPr lang="en-US"/>
              <a:pPr/>
              <a:t>38</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xfrm>
            <a:off x="926677" y="4387767"/>
            <a:ext cx="5096722" cy="4155919"/>
          </a:xfrm>
          <a:noFill/>
          <a:ln/>
        </p:spPr>
        <p:txBody>
          <a:bodyPr/>
          <a:lstStyle/>
          <a:p>
            <a:pPr eaLnBrk="1" hangingPunct="1"/>
            <a:endParaRPr lang="en-US" dirty="0">
              <a:latin typeface="Tahoma"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0055731C-446C-4B05-9B4F-FD697000B6D1}" type="slidenum">
              <a:rPr lang="en-US"/>
              <a:pPr/>
              <a:t>39</a:t>
            </a:fld>
            <a:endParaRPr 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xfrm>
            <a:off x="926677" y="4387767"/>
            <a:ext cx="5096722" cy="4155919"/>
          </a:xfrm>
          <a:noFill/>
          <a:ln/>
        </p:spPr>
        <p:txBody>
          <a:bodyPr/>
          <a:lstStyle/>
          <a:p>
            <a:pPr eaLnBrk="1" hangingPunct="1"/>
            <a:endParaRPr lang="en-US" dirty="0">
              <a:latin typeface="Tahoma"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93B5E2C2-4B74-4A31-A65C-F28C632DA10E}" type="slidenum">
              <a:rPr lang="en-US"/>
              <a:pPr/>
              <a:t>40</a:t>
            </a:fld>
            <a:endParaRPr lang="en-US"/>
          </a:p>
        </p:txBody>
      </p:sp>
      <p:sp>
        <p:nvSpPr>
          <p:cNvPr id="142339" name="Rectangle 2"/>
          <p:cNvSpPr>
            <a:spLocks noGrp="1" noRot="1" noChangeAspect="1" noChangeArrowheads="1" noTextEdit="1"/>
          </p:cNvSpPr>
          <p:nvPr>
            <p:ph type="sldImg"/>
          </p:nvPr>
        </p:nvSpPr>
        <p:spPr>
          <a:xfrm>
            <a:off x="1177925" y="688975"/>
            <a:ext cx="4618038" cy="3463925"/>
          </a:xfrm>
          <a:ln/>
        </p:spPr>
      </p:sp>
      <p:sp>
        <p:nvSpPr>
          <p:cNvPr id="142340"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i="1" dirty="0">
              <a:latin typeface="Tahoma"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50673F03-53F2-40DC-968A-599B4A774A66}" type="slidenum">
              <a:rPr lang="en-US"/>
              <a:pPr/>
              <a:t>41</a:t>
            </a:fld>
            <a:endParaRPr 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r>
              <a:rPr lang="en-US">
                <a:latin typeface="Tahoma" pitchFamily="34" charset="0"/>
              </a:rPr>
              <a:t>If the employee is employed solely on a weekly salary basis, the regular rate of pay is computed by dividing the salary by the number of hours which the salary is intended to compensate.</a:t>
            </a:r>
          </a:p>
          <a:p>
            <a:pPr eaLnBrk="1" hangingPunct="1">
              <a:spcBef>
                <a:spcPct val="0"/>
              </a:spcBef>
            </a:pPr>
            <a:endParaRPr lang="en-US">
              <a:latin typeface="Tahoma" pitchFamily="34" charset="0"/>
            </a:endParaRPr>
          </a:p>
          <a:p>
            <a:pPr eaLnBrk="1" hangingPunct="1">
              <a:spcBef>
                <a:spcPct val="0"/>
              </a:spcBef>
            </a:pPr>
            <a:r>
              <a:rPr lang="en-US">
                <a:latin typeface="Tahoma" pitchFamily="34" charset="0"/>
              </a:rPr>
              <a:t>Since the salary only covered 40 hours in this case, the employee is due </a:t>
            </a:r>
            <a:r>
              <a:rPr lang="en-US" b="1">
                <a:latin typeface="Tahoma" pitchFamily="34" charset="0"/>
              </a:rPr>
              <a:t>one and one-half times</a:t>
            </a:r>
            <a:r>
              <a:rPr lang="en-US">
                <a:latin typeface="Tahoma" pitchFamily="34" charset="0"/>
              </a:rPr>
              <a:t> the regular rate for the hours over 40.</a:t>
            </a:r>
          </a:p>
          <a:p>
            <a:pPr eaLnBrk="1" hangingPunct="1">
              <a:spcBef>
                <a:spcPct val="0"/>
              </a:spcBef>
            </a:pPr>
            <a:endParaRPr lang="en-US">
              <a:latin typeface="Tahoma" pitchFamily="34" charset="0"/>
            </a:endParaRPr>
          </a:p>
          <a:p>
            <a:pPr eaLnBrk="1" hangingPunct="1">
              <a:spcBef>
                <a:spcPct val="0"/>
              </a:spcBef>
            </a:pPr>
            <a:endParaRPr lang="en-US">
              <a:latin typeface="Tahoma" pitchFamily="34" charset="0"/>
            </a:endParaRPr>
          </a:p>
          <a:p>
            <a:pPr eaLnBrk="1" hangingPunct="1">
              <a:spcBef>
                <a:spcPct val="0"/>
              </a:spcBef>
            </a:pPr>
            <a:endParaRPr lang="en-US">
              <a:latin typeface="Tahoma" pitchFamily="34" charset="0"/>
            </a:endParaRPr>
          </a:p>
          <a:p>
            <a:pPr eaLnBrk="1" hangingPunct="1">
              <a:spcBef>
                <a:spcPct val="0"/>
              </a:spcBef>
            </a:pPr>
            <a:endParaRPr lang="en-US">
              <a:latin typeface="Tahoma" pitchFamily="34" charset="0"/>
            </a:endParaRPr>
          </a:p>
          <a:p>
            <a:pPr eaLnBrk="1" hangingPunct="1">
              <a:spcBef>
                <a:spcPct val="0"/>
              </a:spcBef>
            </a:pPr>
            <a:r>
              <a:rPr lang="en-US" i="1">
                <a:latin typeface="Tahoma" pitchFamily="34" charset="0"/>
              </a:rPr>
              <a:t>See also:</a:t>
            </a:r>
            <a:r>
              <a:rPr lang="en-US">
                <a:latin typeface="Tahoma" pitchFamily="34" charset="0"/>
              </a:rPr>
              <a:t> </a:t>
            </a:r>
            <a:r>
              <a:rPr lang="en-US" i="1">
                <a:latin typeface="Tahoma" pitchFamily="34" charset="0"/>
              </a:rPr>
              <a:t>29 CFR 778.113 Overtime Compensation.</a:t>
            </a:r>
            <a:endParaRPr lang="en-US">
              <a:latin typeface="Tahoma"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C009E0FF-9A2E-46B9-B38A-2DE1CBA5ED25}" type="slidenum">
              <a:rPr lang="en-US"/>
              <a:pPr/>
              <a:t>42</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i="1" dirty="0">
              <a:latin typeface="Tahoma"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B0CF614A-10C3-484E-8588-982655FC4C95}" type="slidenum">
              <a:rPr lang="en-US"/>
              <a:pPr/>
              <a:t>43</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xfrm>
            <a:off x="926677" y="4387767"/>
            <a:ext cx="5096722" cy="4155919"/>
          </a:xfrm>
          <a:noFill/>
          <a:ln/>
        </p:spPr>
        <p:txBody>
          <a:bodyPr/>
          <a:lstStyle/>
          <a:p>
            <a:pPr eaLnBrk="1" hangingPunct="1"/>
            <a:endParaRPr lang="en-US" i="1" dirty="0">
              <a:latin typeface="Tahoma"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CB3EC841-73D4-47DF-846B-B714B47575E6}" type="slidenum">
              <a:rPr lang="en-US"/>
              <a:pPr/>
              <a:t>44</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i="1" dirty="0">
              <a:latin typeface="Tahoma"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ECFE7E47-5B9A-448B-9682-D6CB6E9A93E4}" type="slidenum">
              <a:rPr lang="en-US"/>
              <a:pPr/>
              <a:t>45</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1702A467-F46E-49E6-90D7-ACDCFA4D7F9D}" type="slidenum">
              <a:rPr lang="en-US"/>
              <a:pPr/>
              <a:t>46</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dirty="0">
              <a:latin typeface="Tahoma"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280C808C-61E6-4E44-BB29-145BF3B9B3F2}" type="slidenum">
              <a:rPr lang="en-US"/>
              <a:pPr/>
              <a:t>47</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xfrm>
            <a:off x="849721" y="4364110"/>
            <a:ext cx="5096722" cy="4518673"/>
          </a:xfrm>
          <a:noFill/>
          <a:ln/>
        </p:spPr>
        <p:txBody>
          <a:bodyPr/>
          <a:lstStyle/>
          <a:p>
            <a:pPr eaLnBrk="1" hangingPunct="1">
              <a:spcBef>
                <a:spcPct val="0"/>
              </a:spcBef>
            </a:pPr>
            <a:endParaRPr lang="en-US" sz="1100" dirty="0">
              <a:latin typeface="Tahoma"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5449658D-BF7D-4291-836B-E3BD3BBAC7D4}" type="slidenum">
              <a:rPr lang="en-US"/>
              <a:pPr/>
              <a:t>48</a:t>
            </a:fld>
            <a:endParaRPr 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xfrm>
            <a:off x="926677" y="4387766"/>
            <a:ext cx="5327589" cy="4266323"/>
          </a:xfrm>
          <a:noFill/>
          <a:ln/>
        </p:spPr>
        <p:txBody>
          <a:bodyPr/>
          <a:lstStyle/>
          <a:p>
            <a:pPr lvl="1" eaLnBrk="1" hangingPunct="1">
              <a:lnSpc>
                <a:spcPct val="90000"/>
              </a:lnSpc>
              <a:spcBef>
                <a:spcPct val="0"/>
              </a:spcBef>
            </a:pPr>
            <a:endParaRPr lang="en-US" dirty="0">
              <a:latin typeface="Tahoma"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464AC3B0-F78B-41D7-A2AA-BB4C619B26E5}" type="slidenum">
              <a:rPr lang="en-US"/>
              <a:pPr/>
              <a:t>49</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xfrm>
            <a:off x="926677" y="4387767"/>
            <a:ext cx="5096722" cy="4155919"/>
          </a:xfrm>
          <a:noFill/>
          <a:ln/>
        </p:spPr>
        <p:txBody>
          <a:bodyPr/>
          <a:lstStyle/>
          <a:p>
            <a:pPr eaLnBrk="1" hangingPunct="1"/>
            <a:r>
              <a:rPr lang="en-US" i="1">
                <a:latin typeface="Tahoma" pitchFamily="34" charset="0"/>
              </a:rPr>
              <a:t>See FLSA Section 13(a)(1) and Section 13(a)(17); 29 CFR 541 Defining the Terms Executive, Administrative, Professional and Outside Salesman; Fact Sheet No. 017A Exemption For Executive, Administrative, Professional, &amp; Outside Sales Employees Under The Fair Labor Standards Act (FLSA).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159CDC86-57BA-4259-9C13-AF4064BF981A}" type="slidenum">
              <a:rPr lang="en-US"/>
              <a:pPr/>
              <a:t>50</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xfrm>
            <a:off x="926677" y="4212698"/>
            <a:ext cx="5096722" cy="4594379"/>
          </a:xfrm>
          <a:noFill/>
          <a:ln/>
        </p:spPr>
        <p:txBody>
          <a:bodyPr/>
          <a:lstStyle/>
          <a:p>
            <a:pPr eaLnBrk="1" hangingPunct="1"/>
            <a:endParaRPr lang="en-US" sz="900" dirty="0">
              <a:latin typeface="Tahoma"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151148FB-319D-48BB-AA0D-798BAE41FCBF}" type="slidenum">
              <a:rPr lang="en-US"/>
              <a:pPr/>
              <a:t>51</a:t>
            </a:fld>
            <a:endParaRPr lang="en-US"/>
          </a:p>
        </p:txBody>
      </p:sp>
      <p:sp>
        <p:nvSpPr>
          <p:cNvPr id="153603" name="Rectangle 2"/>
          <p:cNvSpPr>
            <a:spLocks noGrp="1" noRot="1" noChangeAspect="1" noChangeArrowheads="1" noTextEdit="1"/>
          </p:cNvSpPr>
          <p:nvPr>
            <p:ph type="sldImg"/>
          </p:nvPr>
        </p:nvSpPr>
        <p:spPr>
          <a:xfrm>
            <a:off x="1165225" y="692150"/>
            <a:ext cx="4618038" cy="3463925"/>
          </a:xfrm>
          <a:ln/>
        </p:spPr>
      </p:sp>
      <p:sp>
        <p:nvSpPr>
          <p:cNvPr id="1536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4096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034">
              <a:spcBef>
                <a:spcPct val="30000"/>
              </a:spcBef>
              <a:defRPr sz="1200">
                <a:solidFill>
                  <a:schemeClr val="tx1"/>
                </a:solidFill>
                <a:latin typeface="Arial" pitchFamily="34" charset="0"/>
              </a:defRPr>
            </a:lvl1pPr>
            <a:lvl2pPr marL="730786" indent="-277793" defTabSz="917034">
              <a:spcBef>
                <a:spcPct val="30000"/>
              </a:spcBef>
              <a:defRPr sz="1200">
                <a:solidFill>
                  <a:schemeClr val="tx1"/>
                </a:solidFill>
                <a:latin typeface="Arial" pitchFamily="34" charset="0"/>
              </a:defRPr>
            </a:lvl2pPr>
            <a:lvl3pPr marL="1125379" indent="-222550" defTabSz="917034">
              <a:spcBef>
                <a:spcPct val="30000"/>
              </a:spcBef>
              <a:defRPr sz="1200">
                <a:solidFill>
                  <a:schemeClr val="tx1"/>
                </a:solidFill>
                <a:latin typeface="Arial" pitchFamily="34" charset="0"/>
              </a:defRPr>
            </a:lvl3pPr>
            <a:lvl4pPr marL="1578371" indent="-222550" defTabSz="917034">
              <a:spcBef>
                <a:spcPct val="30000"/>
              </a:spcBef>
              <a:defRPr sz="1200">
                <a:solidFill>
                  <a:schemeClr val="tx1"/>
                </a:solidFill>
                <a:latin typeface="Arial" pitchFamily="34" charset="0"/>
              </a:defRPr>
            </a:lvl4pPr>
            <a:lvl5pPr marL="2029785" indent="-222550" defTabSz="917034">
              <a:spcBef>
                <a:spcPct val="30000"/>
              </a:spcBef>
              <a:defRPr sz="1200">
                <a:solidFill>
                  <a:schemeClr val="tx1"/>
                </a:solidFill>
                <a:latin typeface="Arial" pitchFamily="34" charset="0"/>
              </a:defRPr>
            </a:lvl5pPr>
            <a:lvl6pPr marL="2484356" indent="-222550" defTabSz="917034" eaLnBrk="0" fontAlgn="base" hangingPunct="0">
              <a:spcBef>
                <a:spcPct val="30000"/>
              </a:spcBef>
              <a:spcAft>
                <a:spcPct val="0"/>
              </a:spcAft>
              <a:defRPr sz="1200">
                <a:solidFill>
                  <a:schemeClr val="tx1"/>
                </a:solidFill>
                <a:latin typeface="Arial" pitchFamily="34" charset="0"/>
              </a:defRPr>
            </a:lvl6pPr>
            <a:lvl7pPr marL="2938927" indent="-222550" defTabSz="917034" eaLnBrk="0" fontAlgn="base" hangingPunct="0">
              <a:spcBef>
                <a:spcPct val="30000"/>
              </a:spcBef>
              <a:spcAft>
                <a:spcPct val="0"/>
              </a:spcAft>
              <a:defRPr sz="1200">
                <a:solidFill>
                  <a:schemeClr val="tx1"/>
                </a:solidFill>
                <a:latin typeface="Arial" pitchFamily="34" charset="0"/>
              </a:defRPr>
            </a:lvl7pPr>
            <a:lvl8pPr marL="3393498" indent="-222550" defTabSz="917034" eaLnBrk="0" fontAlgn="base" hangingPunct="0">
              <a:spcBef>
                <a:spcPct val="30000"/>
              </a:spcBef>
              <a:spcAft>
                <a:spcPct val="0"/>
              </a:spcAft>
              <a:defRPr sz="1200">
                <a:solidFill>
                  <a:schemeClr val="tx1"/>
                </a:solidFill>
                <a:latin typeface="Arial" pitchFamily="34" charset="0"/>
              </a:defRPr>
            </a:lvl8pPr>
            <a:lvl9pPr marL="3848070" indent="-222550" defTabSz="91703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B5903AD2-EEFE-43AC-A553-E215BA64AAC1}" type="slidenum">
              <a:rPr lang="en-US" altLang="en-US" sz="1100"/>
              <a:pPr>
                <a:spcBef>
                  <a:spcPct val="0"/>
                </a:spcBef>
                <a:defRPr/>
              </a:pPr>
              <a:t>52</a:t>
            </a:fld>
            <a:endParaRPr lang="en-US" altLang="en-US" sz="11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4198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034">
              <a:spcBef>
                <a:spcPct val="30000"/>
              </a:spcBef>
              <a:defRPr sz="1200">
                <a:solidFill>
                  <a:schemeClr val="tx1"/>
                </a:solidFill>
                <a:latin typeface="Arial" pitchFamily="34" charset="0"/>
              </a:defRPr>
            </a:lvl1pPr>
            <a:lvl2pPr marL="730786" indent="-277793" defTabSz="917034">
              <a:spcBef>
                <a:spcPct val="30000"/>
              </a:spcBef>
              <a:defRPr sz="1200">
                <a:solidFill>
                  <a:schemeClr val="tx1"/>
                </a:solidFill>
                <a:latin typeface="Arial" pitchFamily="34" charset="0"/>
              </a:defRPr>
            </a:lvl2pPr>
            <a:lvl3pPr marL="1125379" indent="-222550" defTabSz="917034">
              <a:spcBef>
                <a:spcPct val="30000"/>
              </a:spcBef>
              <a:defRPr sz="1200">
                <a:solidFill>
                  <a:schemeClr val="tx1"/>
                </a:solidFill>
                <a:latin typeface="Arial" pitchFamily="34" charset="0"/>
              </a:defRPr>
            </a:lvl3pPr>
            <a:lvl4pPr marL="1578371" indent="-222550" defTabSz="917034">
              <a:spcBef>
                <a:spcPct val="30000"/>
              </a:spcBef>
              <a:defRPr sz="1200">
                <a:solidFill>
                  <a:schemeClr val="tx1"/>
                </a:solidFill>
                <a:latin typeface="Arial" pitchFamily="34" charset="0"/>
              </a:defRPr>
            </a:lvl4pPr>
            <a:lvl5pPr marL="2029785" indent="-222550" defTabSz="917034">
              <a:spcBef>
                <a:spcPct val="30000"/>
              </a:spcBef>
              <a:defRPr sz="1200">
                <a:solidFill>
                  <a:schemeClr val="tx1"/>
                </a:solidFill>
                <a:latin typeface="Arial" pitchFamily="34" charset="0"/>
              </a:defRPr>
            </a:lvl5pPr>
            <a:lvl6pPr marL="2484356" indent="-222550" defTabSz="917034" eaLnBrk="0" fontAlgn="base" hangingPunct="0">
              <a:spcBef>
                <a:spcPct val="30000"/>
              </a:spcBef>
              <a:spcAft>
                <a:spcPct val="0"/>
              </a:spcAft>
              <a:defRPr sz="1200">
                <a:solidFill>
                  <a:schemeClr val="tx1"/>
                </a:solidFill>
                <a:latin typeface="Arial" pitchFamily="34" charset="0"/>
              </a:defRPr>
            </a:lvl6pPr>
            <a:lvl7pPr marL="2938927" indent="-222550" defTabSz="917034" eaLnBrk="0" fontAlgn="base" hangingPunct="0">
              <a:spcBef>
                <a:spcPct val="30000"/>
              </a:spcBef>
              <a:spcAft>
                <a:spcPct val="0"/>
              </a:spcAft>
              <a:defRPr sz="1200">
                <a:solidFill>
                  <a:schemeClr val="tx1"/>
                </a:solidFill>
                <a:latin typeface="Arial" pitchFamily="34" charset="0"/>
              </a:defRPr>
            </a:lvl7pPr>
            <a:lvl8pPr marL="3393498" indent="-222550" defTabSz="917034" eaLnBrk="0" fontAlgn="base" hangingPunct="0">
              <a:spcBef>
                <a:spcPct val="30000"/>
              </a:spcBef>
              <a:spcAft>
                <a:spcPct val="0"/>
              </a:spcAft>
              <a:defRPr sz="1200">
                <a:solidFill>
                  <a:schemeClr val="tx1"/>
                </a:solidFill>
                <a:latin typeface="Arial" pitchFamily="34" charset="0"/>
              </a:defRPr>
            </a:lvl8pPr>
            <a:lvl9pPr marL="3848070" indent="-222550" defTabSz="91703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DB86431A-63AA-4685-8952-70545CEE721C}" type="slidenum">
              <a:rPr lang="en-US" altLang="en-US" sz="1100"/>
              <a:pPr>
                <a:spcBef>
                  <a:spcPct val="0"/>
                </a:spcBef>
                <a:defRPr/>
              </a:pPr>
              <a:t>53</a:t>
            </a:fld>
            <a:endParaRPr lang="en-US" altLang="en-US" sz="11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4301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034">
              <a:spcBef>
                <a:spcPct val="30000"/>
              </a:spcBef>
              <a:defRPr sz="1200">
                <a:solidFill>
                  <a:schemeClr val="tx1"/>
                </a:solidFill>
                <a:latin typeface="Arial" pitchFamily="34" charset="0"/>
              </a:defRPr>
            </a:lvl1pPr>
            <a:lvl2pPr marL="730786" indent="-277793" defTabSz="917034">
              <a:spcBef>
                <a:spcPct val="30000"/>
              </a:spcBef>
              <a:defRPr sz="1200">
                <a:solidFill>
                  <a:schemeClr val="tx1"/>
                </a:solidFill>
                <a:latin typeface="Arial" pitchFamily="34" charset="0"/>
              </a:defRPr>
            </a:lvl2pPr>
            <a:lvl3pPr marL="1125379" indent="-222550" defTabSz="917034">
              <a:spcBef>
                <a:spcPct val="30000"/>
              </a:spcBef>
              <a:defRPr sz="1200">
                <a:solidFill>
                  <a:schemeClr val="tx1"/>
                </a:solidFill>
                <a:latin typeface="Arial" pitchFamily="34" charset="0"/>
              </a:defRPr>
            </a:lvl3pPr>
            <a:lvl4pPr marL="1578371" indent="-222550" defTabSz="917034">
              <a:spcBef>
                <a:spcPct val="30000"/>
              </a:spcBef>
              <a:defRPr sz="1200">
                <a:solidFill>
                  <a:schemeClr val="tx1"/>
                </a:solidFill>
                <a:latin typeface="Arial" pitchFamily="34" charset="0"/>
              </a:defRPr>
            </a:lvl4pPr>
            <a:lvl5pPr marL="2029785" indent="-222550" defTabSz="917034">
              <a:spcBef>
                <a:spcPct val="30000"/>
              </a:spcBef>
              <a:defRPr sz="1200">
                <a:solidFill>
                  <a:schemeClr val="tx1"/>
                </a:solidFill>
                <a:latin typeface="Arial" pitchFamily="34" charset="0"/>
              </a:defRPr>
            </a:lvl5pPr>
            <a:lvl6pPr marL="2484356" indent="-222550" defTabSz="917034" eaLnBrk="0" fontAlgn="base" hangingPunct="0">
              <a:spcBef>
                <a:spcPct val="30000"/>
              </a:spcBef>
              <a:spcAft>
                <a:spcPct val="0"/>
              </a:spcAft>
              <a:defRPr sz="1200">
                <a:solidFill>
                  <a:schemeClr val="tx1"/>
                </a:solidFill>
                <a:latin typeface="Arial" pitchFamily="34" charset="0"/>
              </a:defRPr>
            </a:lvl6pPr>
            <a:lvl7pPr marL="2938927" indent="-222550" defTabSz="917034" eaLnBrk="0" fontAlgn="base" hangingPunct="0">
              <a:spcBef>
                <a:spcPct val="30000"/>
              </a:spcBef>
              <a:spcAft>
                <a:spcPct val="0"/>
              </a:spcAft>
              <a:defRPr sz="1200">
                <a:solidFill>
                  <a:schemeClr val="tx1"/>
                </a:solidFill>
                <a:latin typeface="Arial" pitchFamily="34" charset="0"/>
              </a:defRPr>
            </a:lvl7pPr>
            <a:lvl8pPr marL="3393498" indent="-222550" defTabSz="917034" eaLnBrk="0" fontAlgn="base" hangingPunct="0">
              <a:spcBef>
                <a:spcPct val="30000"/>
              </a:spcBef>
              <a:spcAft>
                <a:spcPct val="0"/>
              </a:spcAft>
              <a:defRPr sz="1200">
                <a:solidFill>
                  <a:schemeClr val="tx1"/>
                </a:solidFill>
                <a:latin typeface="Arial" pitchFamily="34" charset="0"/>
              </a:defRPr>
            </a:lvl8pPr>
            <a:lvl9pPr marL="3848070" indent="-222550" defTabSz="91703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D87F74AE-D40B-4B53-9423-5A4510655EE4}" type="slidenum">
              <a:rPr lang="en-US" altLang="en-US" sz="1100"/>
              <a:pPr>
                <a:spcBef>
                  <a:spcPct val="0"/>
                </a:spcBef>
                <a:defRPr/>
              </a:pPr>
              <a:t>54</a:t>
            </a:fld>
            <a:endParaRPr lang="en-US" altLang="en-US" sz="11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7C1766FF-40BC-4A80-9F93-B371321DC110}" type="slidenum">
              <a:rPr lang="en-US"/>
              <a:pPr/>
              <a:t>55</a:t>
            </a:fld>
            <a:endParaRPr 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26677" y="4387767"/>
            <a:ext cx="5096722" cy="4155919"/>
          </a:xfrm>
          <a:noFill/>
          <a:ln/>
        </p:spPr>
        <p:txBody>
          <a:bodyPr/>
          <a:lstStyle/>
          <a:p>
            <a:pPr eaLnBrk="1" hangingPunct="1"/>
            <a:endParaRPr lang="en-US" dirty="0">
              <a:latin typeface="Tahoma"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7FD4C2-DB9E-42A6-8F22-0D1CC0763F57}" type="slidenum">
              <a:rPr lang="en-US" smtClean="0"/>
              <a:pPr>
                <a:defRPr/>
              </a:pPr>
              <a:t>56</a:t>
            </a:fld>
            <a:endParaRPr lang="en-US"/>
          </a:p>
        </p:txBody>
      </p:sp>
    </p:spTree>
    <p:extLst>
      <p:ext uri="{BB962C8B-B14F-4D97-AF65-F5344CB8AC3E}">
        <p14:creationId xmlns:p14="http://schemas.microsoft.com/office/powerpoint/2010/main" val="36296680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defTabSz="896494">
              <a:defRPr/>
            </a:pPr>
            <a:r>
              <a:rPr lang="en-US" altLang="en-US" dirty="0"/>
              <a:t>Under the new rule, if by the last pay period of the quarter the sum of the employee’s weekly salary plus nondiscretionary bonus, incentive, and/or commission payments received does not equal 13 times the weekly salary amount required by § 541.600, the employer may make one final catch-up payment sufficient to achieve the required level no later than the next pay period after the end of the quarter.  If the employer does not make a catch-up payment, the employee would be due overtime payments for any overtime hours worked during the quarter.</a:t>
            </a:r>
          </a:p>
          <a:p>
            <a:pPr marL="0" lvl="1" defTabSz="896494">
              <a:defRPr/>
            </a:pPr>
            <a:endParaRPr lang="en-US" altLang="en-US" dirty="0"/>
          </a:p>
          <a:p>
            <a:pPr marL="0" lvl="1" defTabSz="896494">
              <a:defRPr/>
            </a:pPr>
            <a:r>
              <a:rPr lang="en-US" altLang="en-US" dirty="0"/>
              <a:t>An employer has </a:t>
            </a:r>
            <a:r>
              <a:rPr lang="en-US" altLang="en-US" b="1" dirty="0"/>
              <a:t>one</a:t>
            </a:r>
            <a:r>
              <a:rPr lang="en-US" altLang="en-US" dirty="0"/>
              <a:t> pay period to make up for the shortfall (which is up to 10% of the total standard salary level (not to exceed </a:t>
            </a:r>
            <a:r>
              <a:rPr lang="en-US" altLang="en-US" dirty="0">
                <a:solidFill>
                  <a:schemeClr val="accent1">
                    <a:lumMod val="75000"/>
                  </a:schemeClr>
                </a:solidFill>
              </a:rPr>
              <a:t>$91.30 X 13 weeks = $1186.90) </a:t>
            </a:r>
            <a:r>
              <a:rPr lang="en-US" altLang="en-US" dirty="0"/>
              <a:t>for the preceding 13-week period).</a:t>
            </a:r>
          </a:p>
          <a:p>
            <a:pPr marL="0" lvl="1" defTabSz="896494">
              <a:defRPr/>
            </a:pPr>
            <a:endParaRPr lang="en-US" altLang="en-US" dirty="0"/>
          </a:p>
          <a:p>
            <a:pPr defTabSz="896494">
              <a:defRPr/>
            </a:pPr>
            <a:endParaRPr lang="en-US" altLang="en-US" dirty="0"/>
          </a:p>
        </p:txBody>
      </p:sp>
      <p:sp>
        <p:nvSpPr>
          <p:cNvPr id="4608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034">
              <a:spcBef>
                <a:spcPct val="30000"/>
              </a:spcBef>
              <a:defRPr sz="1200">
                <a:solidFill>
                  <a:schemeClr val="tx1"/>
                </a:solidFill>
                <a:latin typeface="Arial" pitchFamily="34" charset="0"/>
              </a:defRPr>
            </a:lvl1pPr>
            <a:lvl2pPr marL="730786" indent="-277793" defTabSz="917034">
              <a:spcBef>
                <a:spcPct val="30000"/>
              </a:spcBef>
              <a:defRPr sz="1200">
                <a:solidFill>
                  <a:schemeClr val="tx1"/>
                </a:solidFill>
                <a:latin typeface="Arial" pitchFamily="34" charset="0"/>
              </a:defRPr>
            </a:lvl2pPr>
            <a:lvl3pPr marL="1125379" indent="-222550" defTabSz="917034">
              <a:spcBef>
                <a:spcPct val="30000"/>
              </a:spcBef>
              <a:defRPr sz="1200">
                <a:solidFill>
                  <a:schemeClr val="tx1"/>
                </a:solidFill>
                <a:latin typeface="Arial" pitchFamily="34" charset="0"/>
              </a:defRPr>
            </a:lvl3pPr>
            <a:lvl4pPr marL="1578371" indent="-222550" defTabSz="917034">
              <a:spcBef>
                <a:spcPct val="30000"/>
              </a:spcBef>
              <a:defRPr sz="1200">
                <a:solidFill>
                  <a:schemeClr val="tx1"/>
                </a:solidFill>
                <a:latin typeface="Arial" pitchFamily="34" charset="0"/>
              </a:defRPr>
            </a:lvl4pPr>
            <a:lvl5pPr marL="2029785" indent="-222550" defTabSz="917034">
              <a:spcBef>
                <a:spcPct val="30000"/>
              </a:spcBef>
              <a:defRPr sz="1200">
                <a:solidFill>
                  <a:schemeClr val="tx1"/>
                </a:solidFill>
                <a:latin typeface="Arial" pitchFamily="34" charset="0"/>
              </a:defRPr>
            </a:lvl5pPr>
            <a:lvl6pPr marL="2484356" indent="-222550" defTabSz="917034" eaLnBrk="0" fontAlgn="base" hangingPunct="0">
              <a:spcBef>
                <a:spcPct val="30000"/>
              </a:spcBef>
              <a:spcAft>
                <a:spcPct val="0"/>
              </a:spcAft>
              <a:defRPr sz="1200">
                <a:solidFill>
                  <a:schemeClr val="tx1"/>
                </a:solidFill>
                <a:latin typeface="Arial" pitchFamily="34" charset="0"/>
              </a:defRPr>
            </a:lvl6pPr>
            <a:lvl7pPr marL="2938927" indent="-222550" defTabSz="917034" eaLnBrk="0" fontAlgn="base" hangingPunct="0">
              <a:spcBef>
                <a:spcPct val="30000"/>
              </a:spcBef>
              <a:spcAft>
                <a:spcPct val="0"/>
              </a:spcAft>
              <a:defRPr sz="1200">
                <a:solidFill>
                  <a:schemeClr val="tx1"/>
                </a:solidFill>
                <a:latin typeface="Arial" pitchFamily="34" charset="0"/>
              </a:defRPr>
            </a:lvl7pPr>
            <a:lvl8pPr marL="3393498" indent="-222550" defTabSz="917034" eaLnBrk="0" fontAlgn="base" hangingPunct="0">
              <a:spcBef>
                <a:spcPct val="30000"/>
              </a:spcBef>
              <a:spcAft>
                <a:spcPct val="0"/>
              </a:spcAft>
              <a:defRPr sz="1200">
                <a:solidFill>
                  <a:schemeClr val="tx1"/>
                </a:solidFill>
                <a:latin typeface="Arial" pitchFamily="34" charset="0"/>
              </a:defRPr>
            </a:lvl8pPr>
            <a:lvl9pPr marL="3848070" indent="-222550" defTabSz="91703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FE5837C3-5310-4135-A935-A0FE148FCD74}" type="slidenum">
              <a:rPr lang="en-US" altLang="en-US" sz="1100"/>
              <a:pPr>
                <a:spcBef>
                  <a:spcPct val="0"/>
                </a:spcBef>
                <a:defRPr/>
              </a:pPr>
              <a:t>57</a:t>
            </a:fld>
            <a:endParaRPr lang="en-US" altLang="en-US" sz="11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4813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034">
              <a:spcBef>
                <a:spcPct val="30000"/>
              </a:spcBef>
              <a:defRPr sz="1200">
                <a:solidFill>
                  <a:schemeClr val="tx1"/>
                </a:solidFill>
                <a:latin typeface="Arial" pitchFamily="34" charset="0"/>
              </a:defRPr>
            </a:lvl1pPr>
            <a:lvl2pPr marL="730786" indent="-277793" defTabSz="917034">
              <a:spcBef>
                <a:spcPct val="30000"/>
              </a:spcBef>
              <a:defRPr sz="1200">
                <a:solidFill>
                  <a:schemeClr val="tx1"/>
                </a:solidFill>
                <a:latin typeface="Arial" pitchFamily="34" charset="0"/>
              </a:defRPr>
            </a:lvl2pPr>
            <a:lvl3pPr marL="1125379" indent="-222550" defTabSz="917034">
              <a:spcBef>
                <a:spcPct val="30000"/>
              </a:spcBef>
              <a:defRPr sz="1200">
                <a:solidFill>
                  <a:schemeClr val="tx1"/>
                </a:solidFill>
                <a:latin typeface="Arial" pitchFamily="34" charset="0"/>
              </a:defRPr>
            </a:lvl3pPr>
            <a:lvl4pPr marL="1578371" indent="-222550" defTabSz="917034">
              <a:spcBef>
                <a:spcPct val="30000"/>
              </a:spcBef>
              <a:defRPr sz="1200">
                <a:solidFill>
                  <a:schemeClr val="tx1"/>
                </a:solidFill>
                <a:latin typeface="Arial" pitchFamily="34" charset="0"/>
              </a:defRPr>
            </a:lvl4pPr>
            <a:lvl5pPr marL="2029785" indent="-222550" defTabSz="917034">
              <a:spcBef>
                <a:spcPct val="30000"/>
              </a:spcBef>
              <a:defRPr sz="1200">
                <a:solidFill>
                  <a:schemeClr val="tx1"/>
                </a:solidFill>
                <a:latin typeface="Arial" pitchFamily="34" charset="0"/>
              </a:defRPr>
            </a:lvl5pPr>
            <a:lvl6pPr marL="2484356" indent="-222550" defTabSz="917034" eaLnBrk="0" fontAlgn="base" hangingPunct="0">
              <a:spcBef>
                <a:spcPct val="30000"/>
              </a:spcBef>
              <a:spcAft>
                <a:spcPct val="0"/>
              </a:spcAft>
              <a:defRPr sz="1200">
                <a:solidFill>
                  <a:schemeClr val="tx1"/>
                </a:solidFill>
                <a:latin typeface="Arial" pitchFamily="34" charset="0"/>
              </a:defRPr>
            </a:lvl6pPr>
            <a:lvl7pPr marL="2938927" indent="-222550" defTabSz="917034" eaLnBrk="0" fontAlgn="base" hangingPunct="0">
              <a:spcBef>
                <a:spcPct val="30000"/>
              </a:spcBef>
              <a:spcAft>
                <a:spcPct val="0"/>
              </a:spcAft>
              <a:defRPr sz="1200">
                <a:solidFill>
                  <a:schemeClr val="tx1"/>
                </a:solidFill>
                <a:latin typeface="Arial" pitchFamily="34" charset="0"/>
              </a:defRPr>
            </a:lvl7pPr>
            <a:lvl8pPr marL="3393498" indent="-222550" defTabSz="917034" eaLnBrk="0" fontAlgn="base" hangingPunct="0">
              <a:spcBef>
                <a:spcPct val="30000"/>
              </a:spcBef>
              <a:spcAft>
                <a:spcPct val="0"/>
              </a:spcAft>
              <a:defRPr sz="1200">
                <a:solidFill>
                  <a:schemeClr val="tx1"/>
                </a:solidFill>
                <a:latin typeface="Arial" pitchFamily="34" charset="0"/>
              </a:defRPr>
            </a:lvl8pPr>
            <a:lvl9pPr marL="3848070" indent="-222550" defTabSz="91703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3F8F1338-FCF6-468E-B5CE-756A10FE4E5F}" type="slidenum">
              <a:rPr lang="en-US" altLang="en-US" sz="1100"/>
              <a:pPr>
                <a:spcBef>
                  <a:spcPct val="0"/>
                </a:spcBef>
                <a:defRPr/>
              </a:pPr>
              <a:t>58</a:t>
            </a:fld>
            <a:endParaRPr lang="en-US" altLang="en-US" sz="11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4915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034">
              <a:spcBef>
                <a:spcPct val="30000"/>
              </a:spcBef>
              <a:defRPr sz="1200">
                <a:solidFill>
                  <a:schemeClr val="tx1"/>
                </a:solidFill>
                <a:latin typeface="Arial" pitchFamily="34" charset="0"/>
              </a:defRPr>
            </a:lvl1pPr>
            <a:lvl2pPr marL="730786" indent="-277793" defTabSz="917034">
              <a:spcBef>
                <a:spcPct val="30000"/>
              </a:spcBef>
              <a:defRPr sz="1200">
                <a:solidFill>
                  <a:schemeClr val="tx1"/>
                </a:solidFill>
                <a:latin typeface="Arial" pitchFamily="34" charset="0"/>
              </a:defRPr>
            </a:lvl2pPr>
            <a:lvl3pPr marL="1125379" indent="-222550" defTabSz="917034">
              <a:spcBef>
                <a:spcPct val="30000"/>
              </a:spcBef>
              <a:defRPr sz="1200">
                <a:solidFill>
                  <a:schemeClr val="tx1"/>
                </a:solidFill>
                <a:latin typeface="Arial" pitchFamily="34" charset="0"/>
              </a:defRPr>
            </a:lvl3pPr>
            <a:lvl4pPr marL="1578371" indent="-222550" defTabSz="917034">
              <a:spcBef>
                <a:spcPct val="30000"/>
              </a:spcBef>
              <a:defRPr sz="1200">
                <a:solidFill>
                  <a:schemeClr val="tx1"/>
                </a:solidFill>
                <a:latin typeface="Arial" pitchFamily="34" charset="0"/>
              </a:defRPr>
            </a:lvl4pPr>
            <a:lvl5pPr marL="2029785" indent="-222550" defTabSz="917034">
              <a:spcBef>
                <a:spcPct val="30000"/>
              </a:spcBef>
              <a:defRPr sz="1200">
                <a:solidFill>
                  <a:schemeClr val="tx1"/>
                </a:solidFill>
                <a:latin typeface="Arial" pitchFamily="34" charset="0"/>
              </a:defRPr>
            </a:lvl5pPr>
            <a:lvl6pPr marL="2484356" indent="-222550" defTabSz="917034" eaLnBrk="0" fontAlgn="base" hangingPunct="0">
              <a:spcBef>
                <a:spcPct val="30000"/>
              </a:spcBef>
              <a:spcAft>
                <a:spcPct val="0"/>
              </a:spcAft>
              <a:defRPr sz="1200">
                <a:solidFill>
                  <a:schemeClr val="tx1"/>
                </a:solidFill>
                <a:latin typeface="Arial" pitchFamily="34" charset="0"/>
              </a:defRPr>
            </a:lvl6pPr>
            <a:lvl7pPr marL="2938927" indent="-222550" defTabSz="917034" eaLnBrk="0" fontAlgn="base" hangingPunct="0">
              <a:spcBef>
                <a:spcPct val="30000"/>
              </a:spcBef>
              <a:spcAft>
                <a:spcPct val="0"/>
              </a:spcAft>
              <a:defRPr sz="1200">
                <a:solidFill>
                  <a:schemeClr val="tx1"/>
                </a:solidFill>
                <a:latin typeface="Arial" pitchFamily="34" charset="0"/>
              </a:defRPr>
            </a:lvl7pPr>
            <a:lvl8pPr marL="3393498" indent="-222550" defTabSz="917034" eaLnBrk="0" fontAlgn="base" hangingPunct="0">
              <a:spcBef>
                <a:spcPct val="30000"/>
              </a:spcBef>
              <a:spcAft>
                <a:spcPct val="0"/>
              </a:spcAft>
              <a:defRPr sz="1200">
                <a:solidFill>
                  <a:schemeClr val="tx1"/>
                </a:solidFill>
                <a:latin typeface="Arial" pitchFamily="34" charset="0"/>
              </a:defRPr>
            </a:lvl8pPr>
            <a:lvl9pPr marL="3848070" indent="-222550" defTabSz="91703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E8E62DFD-D8E8-4D11-946D-ECF0B317BF53}" type="slidenum">
              <a:rPr lang="en-US" altLang="en-US" sz="1100"/>
              <a:pPr>
                <a:spcBef>
                  <a:spcPct val="0"/>
                </a:spcBef>
                <a:defRPr/>
              </a:pPr>
              <a:t>59</a:t>
            </a:fld>
            <a:endParaRPr lang="en-US" altLang="en-US" sz="11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5018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034">
              <a:spcBef>
                <a:spcPct val="30000"/>
              </a:spcBef>
              <a:defRPr sz="1200">
                <a:solidFill>
                  <a:schemeClr val="tx1"/>
                </a:solidFill>
                <a:latin typeface="Arial" pitchFamily="34" charset="0"/>
              </a:defRPr>
            </a:lvl1pPr>
            <a:lvl2pPr marL="730786" indent="-277793" defTabSz="917034">
              <a:spcBef>
                <a:spcPct val="30000"/>
              </a:spcBef>
              <a:defRPr sz="1200">
                <a:solidFill>
                  <a:schemeClr val="tx1"/>
                </a:solidFill>
                <a:latin typeface="Arial" pitchFamily="34" charset="0"/>
              </a:defRPr>
            </a:lvl2pPr>
            <a:lvl3pPr marL="1125379" indent="-222550" defTabSz="917034">
              <a:spcBef>
                <a:spcPct val="30000"/>
              </a:spcBef>
              <a:defRPr sz="1200">
                <a:solidFill>
                  <a:schemeClr val="tx1"/>
                </a:solidFill>
                <a:latin typeface="Arial" pitchFamily="34" charset="0"/>
              </a:defRPr>
            </a:lvl3pPr>
            <a:lvl4pPr marL="1578371" indent="-222550" defTabSz="917034">
              <a:spcBef>
                <a:spcPct val="30000"/>
              </a:spcBef>
              <a:defRPr sz="1200">
                <a:solidFill>
                  <a:schemeClr val="tx1"/>
                </a:solidFill>
                <a:latin typeface="Arial" pitchFamily="34" charset="0"/>
              </a:defRPr>
            </a:lvl4pPr>
            <a:lvl5pPr marL="2029785" indent="-222550" defTabSz="917034">
              <a:spcBef>
                <a:spcPct val="30000"/>
              </a:spcBef>
              <a:defRPr sz="1200">
                <a:solidFill>
                  <a:schemeClr val="tx1"/>
                </a:solidFill>
                <a:latin typeface="Arial" pitchFamily="34" charset="0"/>
              </a:defRPr>
            </a:lvl5pPr>
            <a:lvl6pPr marL="2484356" indent="-222550" defTabSz="917034" eaLnBrk="0" fontAlgn="base" hangingPunct="0">
              <a:spcBef>
                <a:spcPct val="30000"/>
              </a:spcBef>
              <a:spcAft>
                <a:spcPct val="0"/>
              </a:spcAft>
              <a:defRPr sz="1200">
                <a:solidFill>
                  <a:schemeClr val="tx1"/>
                </a:solidFill>
                <a:latin typeface="Arial" pitchFamily="34" charset="0"/>
              </a:defRPr>
            </a:lvl6pPr>
            <a:lvl7pPr marL="2938927" indent="-222550" defTabSz="917034" eaLnBrk="0" fontAlgn="base" hangingPunct="0">
              <a:spcBef>
                <a:spcPct val="30000"/>
              </a:spcBef>
              <a:spcAft>
                <a:spcPct val="0"/>
              </a:spcAft>
              <a:defRPr sz="1200">
                <a:solidFill>
                  <a:schemeClr val="tx1"/>
                </a:solidFill>
                <a:latin typeface="Arial" pitchFamily="34" charset="0"/>
              </a:defRPr>
            </a:lvl7pPr>
            <a:lvl8pPr marL="3393498" indent="-222550" defTabSz="917034" eaLnBrk="0" fontAlgn="base" hangingPunct="0">
              <a:spcBef>
                <a:spcPct val="30000"/>
              </a:spcBef>
              <a:spcAft>
                <a:spcPct val="0"/>
              </a:spcAft>
              <a:defRPr sz="1200">
                <a:solidFill>
                  <a:schemeClr val="tx1"/>
                </a:solidFill>
                <a:latin typeface="Arial" pitchFamily="34" charset="0"/>
              </a:defRPr>
            </a:lvl8pPr>
            <a:lvl9pPr marL="3848070" indent="-222550" defTabSz="91703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389F9FC3-8876-49C3-AC1F-507B4CEEEF34}" type="slidenum">
              <a:rPr lang="en-US" altLang="en-US" sz="1100"/>
              <a:pPr>
                <a:spcBef>
                  <a:spcPct val="0"/>
                </a:spcBef>
                <a:defRPr/>
              </a:pPr>
              <a:t>60</a:t>
            </a:fld>
            <a:endParaRPr lang="en-US" altLang="en-US" sz="11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5222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034">
              <a:spcBef>
                <a:spcPct val="30000"/>
              </a:spcBef>
              <a:defRPr sz="1200">
                <a:solidFill>
                  <a:schemeClr val="tx1"/>
                </a:solidFill>
                <a:latin typeface="Arial" pitchFamily="34" charset="0"/>
              </a:defRPr>
            </a:lvl1pPr>
            <a:lvl2pPr marL="730786" indent="-277793" defTabSz="917034">
              <a:spcBef>
                <a:spcPct val="30000"/>
              </a:spcBef>
              <a:defRPr sz="1200">
                <a:solidFill>
                  <a:schemeClr val="tx1"/>
                </a:solidFill>
                <a:latin typeface="Arial" pitchFamily="34" charset="0"/>
              </a:defRPr>
            </a:lvl2pPr>
            <a:lvl3pPr marL="1125379" indent="-222550" defTabSz="917034">
              <a:spcBef>
                <a:spcPct val="30000"/>
              </a:spcBef>
              <a:defRPr sz="1200">
                <a:solidFill>
                  <a:schemeClr val="tx1"/>
                </a:solidFill>
                <a:latin typeface="Arial" pitchFamily="34" charset="0"/>
              </a:defRPr>
            </a:lvl3pPr>
            <a:lvl4pPr marL="1578371" indent="-222550" defTabSz="917034">
              <a:spcBef>
                <a:spcPct val="30000"/>
              </a:spcBef>
              <a:defRPr sz="1200">
                <a:solidFill>
                  <a:schemeClr val="tx1"/>
                </a:solidFill>
                <a:latin typeface="Arial" pitchFamily="34" charset="0"/>
              </a:defRPr>
            </a:lvl4pPr>
            <a:lvl5pPr marL="2029785" indent="-222550" defTabSz="917034">
              <a:spcBef>
                <a:spcPct val="30000"/>
              </a:spcBef>
              <a:defRPr sz="1200">
                <a:solidFill>
                  <a:schemeClr val="tx1"/>
                </a:solidFill>
                <a:latin typeface="Arial" pitchFamily="34" charset="0"/>
              </a:defRPr>
            </a:lvl5pPr>
            <a:lvl6pPr marL="2484356" indent="-222550" defTabSz="917034" eaLnBrk="0" fontAlgn="base" hangingPunct="0">
              <a:spcBef>
                <a:spcPct val="30000"/>
              </a:spcBef>
              <a:spcAft>
                <a:spcPct val="0"/>
              </a:spcAft>
              <a:defRPr sz="1200">
                <a:solidFill>
                  <a:schemeClr val="tx1"/>
                </a:solidFill>
                <a:latin typeface="Arial" pitchFamily="34" charset="0"/>
              </a:defRPr>
            </a:lvl6pPr>
            <a:lvl7pPr marL="2938927" indent="-222550" defTabSz="917034" eaLnBrk="0" fontAlgn="base" hangingPunct="0">
              <a:spcBef>
                <a:spcPct val="30000"/>
              </a:spcBef>
              <a:spcAft>
                <a:spcPct val="0"/>
              </a:spcAft>
              <a:defRPr sz="1200">
                <a:solidFill>
                  <a:schemeClr val="tx1"/>
                </a:solidFill>
                <a:latin typeface="Arial" pitchFamily="34" charset="0"/>
              </a:defRPr>
            </a:lvl7pPr>
            <a:lvl8pPr marL="3393498" indent="-222550" defTabSz="917034" eaLnBrk="0" fontAlgn="base" hangingPunct="0">
              <a:spcBef>
                <a:spcPct val="30000"/>
              </a:spcBef>
              <a:spcAft>
                <a:spcPct val="0"/>
              </a:spcAft>
              <a:defRPr sz="1200">
                <a:solidFill>
                  <a:schemeClr val="tx1"/>
                </a:solidFill>
                <a:latin typeface="Arial" pitchFamily="34" charset="0"/>
              </a:defRPr>
            </a:lvl8pPr>
            <a:lvl9pPr marL="3848070" indent="-222550" defTabSz="91703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B4387668-4466-4BBF-992E-F1A48F58553E}" type="slidenum">
              <a:rPr lang="en-US" altLang="en-US" sz="1100"/>
              <a:pPr>
                <a:spcBef>
                  <a:spcPct val="0"/>
                </a:spcBef>
                <a:defRPr/>
              </a:pPr>
              <a:t>61</a:t>
            </a:fld>
            <a:endParaRPr lang="en-US" altLang="en-US" sz="11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164">
              <a:spcBef>
                <a:spcPct val="30000"/>
              </a:spcBef>
              <a:defRPr sz="1200">
                <a:solidFill>
                  <a:schemeClr val="tx1"/>
                </a:solidFill>
                <a:latin typeface="Arial" pitchFamily="34" charset="0"/>
              </a:defRPr>
            </a:lvl1pPr>
            <a:lvl2pPr marL="736333" indent="-281032" defTabSz="923164">
              <a:spcBef>
                <a:spcPct val="30000"/>
              </a:spcBef>
              <a:defRPr sz="1200">
                <a:solidFill>
                  <a:schemeClr val="tx1"/>
                </a:solidFill>
                <a:latin typeface="Arial" pitchFamily="34" charset="0"/>
              </a:defRPr>
            </a:lvl2pPr>
            <a:lvl3pPr marL="1133543" indent="-224512" defTabSz="923164">
              <a:spcBef>
                <a:spcPct val="30000"/>
              </a:spcBef>
              <a:defRPr sz="1200">
                <a:solidFill>
                  <a:schemeClr val="tx1"/>
                </a:solidFill>
                <a:latin typeface="Arial" pitchFamily="34" charset="0"/>
              </a:defRPr>
            </a:lvl3pPr>
            <a:lvl4pPr marL="1587277" indent="-224512" defTabSz="923164">
              <a:spcBef>
                <a:spcPct val="30000"/>
              </a:spcBef>
              <a:defRPr sz="1200">
                <a:solidFill>
                  <a:schemeClr val="tx1"/>
                </a:solidFill>
                <a:latin typeface="Arial" pitchFamily="34" charset="0"/>
              </a:defRPr>
            </a:lvl4pPr>
            <a:lvl5pPr marL="2042578" indent="-224512" defTabSz="923164">
              <a:spcBef>
                <a:spcPct val="30000"/>
              </a:spcBef>
              <a:defRPr sz="1200">
                <a:solidFill>
                  <a:schemeClr val="tx1"/>
                </a:solidFill>
                <a:latin typeface="Arial" pitchFamily="34" charset="0"/>
              </a:defRPr>
            </a:lvl5pPr>
            <a:lvl6pPr marL="2494740" indent="-224512" defTabSz="923164" eaLnBrk="0" fontAlgn="base" hangingPunct="0">
              <a:spcBef>
                <a:spcPct val="30000"/>
              </a:spcBef>
              <a:spcAft>
                <a:spcPct val="0"/>
              </a:spcAft>
              <a:defRPr sz="1200">
                <a:solidFill>
                  <a:schemeClr val="tx1"/>
                </a:solidFill>
                <a:latin typeface="Arial" pitchFamily="34" charset="0"/>
              </a:defRPr>
            </a:lvl6pPr>
            <a:lvl7pPr marL="2946901" indent="-224512" defTabSz="923164" eaLnBrk="0" fontAlgn="base" hangingPunct="0">
              <a:spcBef>
                <a:spcPct val="30000"/>
              </a:spcBef>
              <a:spcAft>
                <a:spcPct val="0"/>
              </a:spcAft>
              <a:defRPr sz="1200">
                <a:solidFill>
                  <a:schemeClr val="tx1"/>
                </a:solidFill>
                <a:latin typeface="Arial" pitchFamily="34" charset="0"/>
              </a:defRPr>
            </a:lvl7pPr>
            <a:lvl8pPr marL="3399063" indent="-224512" defTabSz="923164" eaLnBrk="0" fontAlgn="base" hangingPunct="0">
              <a:spcBef>
                <a:spcPct val="30000"/>
              </a:spcBef>
              <a:spcAft>
                <a:spcPct val="0"/>
              </a:spcAft>
              <a:defRPr sz="1200">
                <a:solidFill>
                  <a:schemeClr val="tx1"/>
                </a:solidFill>
                <a:latin typeface="Arial" pitchFamily="34" charset="0"/>
              </a:defRPr>
            </a:lvl8pPr>
            <a:lvl9pPr marL="3851225" indent="-224512" defTabSz="92316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C672A257-D998-4509-9FA4-F84B8CEA2EF4}" type="slidenum">
              <a:rPr lang="en-US" altLang="en-US" sz="1100"/>
              <a:pPr>
                <a:spcBef>
                  <a:spcPct val="0"/>
                </a:spcBef>
                <a:defRPr/>
              </a:pPr>
              <a:t>62</a:t>
            </a:fld>
            <a:endParaRPr lang="en-US" altLang="en-US" sz="1100"/>
          </a:p>
        </p:txBody>
      </p:sp>
      <p:sp>
        <p:nvSpPr>
          <p:cNvPr id="71683"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altLang="en-US" dirty="0">
              <a:latin typeface="Tahoma"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314">
              <a:spcBef>
                <a:spcPct val="30000"/>
              </a:spcBef>
              <a:defRPr sz="1200">
                <a:solidFill>
                  <a:schemeClr val="tx1"/>
                </a:solidFill>
                <a:latin typeface="Arial" pitchFamily="34" charset="0"/>
              </a:defRPr>
            </a:lvl1pPr>
            <a:lvl2pPr marL="730054" indent="-276321" defTabSz="915314">
              <a:spcBef>
                <a:spcPct val="30000"/>
              </a:spcBef>
              <a:defRPr sz="1200">
                <a:solidFill>
                  <a:schemeClr val="tx1"/>
                </a:solidFill>
                <a:latin typeface="Arial" pitchFamily="34" charset="0"/>
              </a:defRPr>
            </a:lvl2pPr>
            <a:lvl3pPr marL="1124124" indent="-221372" defTabSz="915314">
              <a:spcBef>
                <a:spcPct val="30000"/>
              </a:spcBef>
              <a:defRPr sz="1200">
                <a:solidFill>
                  <a:schemeClr val="tx1"/>
                </a:solidFill>
                <a:latin typeface="Arial" pitchFamily="34" charset="0"/>
              </a:defRPr>
            </a:lvl3pPr>
            <a:lvl4pPr marL="1576286" indent="-221372" defTabSz="915314">
              <a:spcBef>
                <a:spcPct val="30000"/>
              </a:spcBef>
              <a:defRPr sz="1200">
                <a:solidFill>
                  <a:schemeClr val="tx1"/>
                </a:solidFill>
                <a:latin typeface="Arial" pitchFamily="34" charset="0"/>
              </a:defRPr>
            </a:lvl4pPr>
            <a:lvl5pPr marL="2028447" indent="-221372" defTabSz="915314">
              <a:spcBef>
                <a:spcPct val="30000"/>
              </a:spcBef>
              <a:defRPr sz="1200">
                <a:solidFill>
                  <a:schemeClr val="tx1"/>
                </a:solidFill>
                <a:latin typeface="Arial" pitchFamily="34" charset="0"/>
              </a:defRPr>
            </a:lvl5pPr>
            <a:lvl6pPr marL="2480609" indent="-221372" defTabSz="915314" eaLnBrk="0" fontAlgn="base" hangingPunct="0">
              <a:spcBef>
                <a:spcPct val="30000"/>
              </a:spcBef>
              <a:spcAft>
                <a:spcPct val="0"/>
              </a:spcAft>
              <a:defRPr sz="1200">
                <a:solidFill>
                  <a:schemeClr val="tx1"/>
                </a:solidFill>
                <a:latin typeface="Arial" pitchFamily="34" charset="0"/>
              </a:defRPr>
            </a:lvl6pPr>
            <a:lvl7pPr marL="2932771" indent="-221372" defTabSz="915314" eaLnBrk="0" fontAlgn="base" hangingPunct="0">
              <a:spcBef>
                <a:spcPct val="30000"/>
              </a:spcBef>
              <a:spcAft>
                <a:spcPct val="0"/>
              </a:spcAft>
              <a:defRPr sz="1200">
                <a:solidFill>
                  <a:schemeClr val="tx1"/>
                </a:solidFill>
                <a:latin typeface="Arial" pitchFamily="34" charset="0"/>
              </a:defRPr>
            </a:lvl7pPr>
            <a:lvl8pPr marL="3384933" indent="-221372" defTabSz="915314" eaLnBrk="0" fontAlgn="base" hangingPunct="0">
              <a:spcBef>
                <a:spcPct val="30000"/>
              </a:spcBef>
              <a:spcAft>
                <a:spcPct val="0"/>
              </a:spcAft>
              <a:defRPr sz="1200">
                <a:solidFill>
                  <a:schemeClr val="tx1"/>
                </a:solidFill>
                <a:latin typeface="Arial" pitchFamily="34" charset="0"/>
              </a:defRPr>
            </a:lvl8pPr>
            <a:lvl9pPr marL="3837095" indent="-221372" defTabSz="91531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A754E8BC-1CEF-4303-AE45-8A4EB9970A3A}" type="slidenum">
              <a:rPr lang="en-US" altLang="en-US" sz="1100"/>
              <a:pPr>
                <a:spcBef>
                  <a:spcPct val="0"/>
                </a:spcBef>
                <a:defRPr/>
              </a:pPr>
              <a:t>63</a:t>
            </a:fld>
            <a:endParaRPr lang="en-US" altLang="en-US" sz="1100"/>
          </a:p>
        </p:txBody>
      </p:sp>
      <p:sp>
        <p:nvSpPr>
          <p:cNvPr id="72707"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altLang="en-US" dirty="0">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70C92EF5-B7D0-418A-88BE-D51820DE20CE}" type="slidenum">
              <a:rPr lang="en-US"/>
              <a:pPr/>
              <a:t>64</a:t>
            </a:fld>
            <a:endParaRPr lang="en-US"/>
          </a:p>
        </p:txBody>
      </p:sp>
      <p:sp>
        <p:nvSpPr>
          <p:cNvPr id="157699" name="Rectangle 2"/>
          <p:cNvSpPr>
            <a:spLocks noGrp="1" noRot="1" noChangeAspect="1" noChangeArrowheads="1" noTextEdit="1"/>
          </p:cNvSpPr>
          <p:nvPr>
            <p:ph type="sldImg"/>
          </p:nvPr>
        </p:nvSpPr>
        <p:spPr>
          <a:xfrm>
            <a:off x="1165225" y="692150"/>
            <a:ext cx="4618038" cy="3463925"/>
          </a:xfrm>
          <a:ln/>
        </p:spPr>
      </p:sp>
      <p:sp>
        <p:nvSpPr>
          <p:cNvPr id="157700"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80EAC0F9-B0A0-42BE-A1FA-F2ACA1058B0E}" type="slidenum">
              <a:rPr lang="en-US"/>
              <a:pPr/>
              <a:t>65</a:t>
            </a:fld>
            <a:endParaRPr lang="en-US"/>
          </a:p>
        </p:txBody>
      </p:sp>
      <p:sp>
        <p:nvSpPr>
          <p:cNvPr id="158723" name="Rectangle 2"/>
          <p:cNvSpPr>
            <a:spLocks noGrp="1" noRot="1" noChangeAspect="1" noChangeArrowheads="1" noTextEdit="1"/>
          </p:cNvSpPr>
          <p:nvPr>
            <p:ph type="sldImg"/>
          </p:nvPr>
        </p:nvSpPr>
        <p:spPr>
          <a:xfrm>
            <a:off x="1165225" y="692150"/>
            <a:ext cx="4618038" cy="3463925"/>
          </a:xfrm>
          <a:ln/>
        </p:spPr>
      </p:sp>
      <p:sp>
        <p:nvSpPr>
          <p:cNvPr id="158724" name="Rectangle 3"/>
          <p:cNvSpPr>
            <a:spLocks noGrp="1" noChangeArrowheads="1"/>
          </p:cNvSpPr>
          <p:nvPr>
            <p:ph type="body" idx="1"/>
          </p:nvPr>
        </p:nvSpPr>
        <p:spPr>
          <a:noFill/>
          <a:ln/>
        </p:spPr>
        <p:txBody>
          <a:bodyPr/>
          <a:lstStyle/>
          <a:p>
            <a:pPr marL="228600" indent="-228600" eaLnBrk="1" hangingPunct="1">
              <a:buFontTx/>
              <a:buAutoNum type="arabicPeriod" startAt="4"/>
            </a:pPr>
            <a:endParaRPr lang="en-US" dirty="0">
              <a:latin typeface="Tahoma"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44EB7ECE-CE4D-485D-921B-24A72337EA3D}" type="slidenum">
              <a:rPr lang="en-US"/>
              <a:pPr/>
              <a:t>66</a:t>
            </a:fld>
            <a:endParaRPr lang="en-US"/>
          </a:p>
        </p:txBody>
      </p:sp>
      <p:sp>
        <p:nvSpPr>
          <p:cNvPr id="159747" name="Rectangle 2"/>
          <p:cNvSpPr>
            <a:spLocks noGrp="1" noRot="1" noChangeAspect="1" noChangeArrowheads="1" noTextEdit="1"/>
          </p:cNvSpPr>
          <p:nvPr>
            <p:ph type="sldImg"/>
          </p:nvPr>
        </p:nvSpPr>
        <p:spPr>
          <a:xfrm>
            <a:off x="1165225" y="692150"/>
            <a:ext cx="4618038" cy="3463925"/>
          </a:xfrm>
          <a:ln/>
        </p:spPr>
      </p:sp>
      <p:sp>
        <p:nvSpPr>
          <p:cNvPr id="159748"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CC6EBA0F-436B-4B9E-BCC2-4BA1FCB90BB3}" type="slidenum">
              <a:rPr lang="en-US"/>
              <a:pPr/>
              <a:t>67</a:t>
            </a:fld>
            <a:endParaRPr lang="en-US"/>
          </a:p>
        </p:txBody>
      </p:sp>
      <p:sp>
        <p:nvSpPr>
          <p:cNvPr id="160771" name="Rectangle 2"/>
          <p:cNvSpPr>
            <a:spLocks noGrp="1" noRot="1" noChangeAspect="1" noChangeArrowheads="1" noTextEdit="1"/>
          </p:cNvSpPr>
          <p:nvPr>
            <p:ph type="sldImg"/>
          </p:nvPr>
        </p:nvSpPr>
        <p:spPr>
          <a:xfrm>
            <a:off x="1165225" y="692150"/>
            <a:ext cx="4618038" cy="3463925"/>
          </a:xfrm>
          <a:ln/>
        </p:spPr>
      </p:sp>
      <p:sp>
        <p:nvSpPr>
          <p:cNvPr id="160772"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7A25B8C0-EA5C-4586-AA46-504D1DEFEFF7}" type="slidenum">
              <a:rPr lang="en-US"/>
              <a:pPr/>
              <a:t>68</a:t>
            </a:fld>
            <a:endParaRPr lang="en-US"/>
          </a:p>
        </p:txBody>
      </p:sp>
      <p:sp>
        <p:nvSpPr>
          <p:cNvPr id="161795" name="Rectangle 2"/>
          <p:cNvSpPr>
            <a:spLocks noGrp="1" noRot="1" noChangeAspect="1" noChangeArrowheads="1" noTextEdit="1"/>
          </p:cNvSpPr>
          <p:nvPr>
            <p:ph type="sldImg"/>
          </p:nvPr>
        </p:nvSpPr>
        <p:spPr>
          <a:xfrm>
            <a:off x="1165225" y="692150"/>
            <a:ext cx="4618038" cy="3463925"/>
          </a:xfrm>
          <a:ln/>
        </p:spPr>
      </p:sp>
      <p:sp>
        <p:nvSpPr>
          <p:cNvPr id="161796"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B5A20E93-C0D7-467A-AEE6-30FE78D69E02}" type="slidenum">
              <a:rPr lang="en-US"/>
              <a:pPr/>
              <a:t>69</a:t>
            </a:fld>
            <a:endParaRPr lang="en-US"/>
          </a:p>
        </p:txBody>
      </p:sp>
      <p:sp>
        <p:nvSpPr>
          <p:cNvPr id="162819" name="Rectangle 2"/>
          <p:cNvSpPr>
            <a:spLocks noGrp="1" noRot="1" noChangeAspect="1" noChangeArrowheads="1" noTextEdit="1"/>
          </p:cNvSpPr>
          <p:nvPr>
            <p:ph type="sldImg"/>
          </p:nvPr>
        </p:nvSpPr>
        <p:spPr>
          <a:xfrm>
            <a:off x="1165225" y="692150"/>
            <a:ext cx="4618038" cy="3463925"/>
          </a:xfrm>
          <a:ln/>
        </p:spPr>
      </p:sp>
      <p:sp>
        <p:nvSpPr>
          <p:cNvPr id="162820" name="Rectangle 3"/>
          <p:cNvSpPr>
            <a:spLocks noGrp="1" noChangeArrowheads="1"/>
          </p:cNvSpPr>
          <p:nvPr>
            <p:ph type="body" idx="1"/>
          </p:nvPr>
        </p:nvSpPr>
        <p:spPr>
          <a:noFill/>
          <a:ln/>
        </p:spPr>
        <p:txBody>
          <a:bodyPr/>
          <a:lstStyle/>
          <a:p>
            <a:pPr eaLnBrk="1" hangingPunct="1"/>
            <a:endParaRPr lang="en-US" dirty="0">
              <a:latin typeface="Tahoma" pitchFamily="34" charset="0"/>
              <a:ea typeface="ＭＳ Ｐゴシック" charset="-128"/>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862FC2CC-F17D-4809-968D-2752E7255925}" type="slidenum">
              <a:rPr lang="en-US"/>
              <a:pPr/>
              <a:t>70</a:t>
            </a:fld>
            <a:endParaRPr lang="en-US"/>
          </a:p>
        </p:txBody>
      </p:sp>
      <p:sp>
        <p:nvSpPr>
          <p:cNvPr id="163843" name="Rectangle 2"/>
          <p:cNvSpPr>
            <a:spLocks noGrp="1" noRot="1" noChangeAspect="1" noChangeArrowheads="1" noTextEdit="1"/>
          </p:cNvSpPr>
          <p:nvPr>
            <p:ph type="sldImg"/>
          </p:nvPr>
        </p:nvSpPr>
        <p:spPr>
          <a:xfrm>
            <a:off x="1165225" y="692150"/>
            <a:ext cx="4618038" cy="3463925"/>
          </a:xfrm>
          <a:ln/>
        </p:spPr>
      </p:sp>
      <p:sp>
        <p:nvSpPr>
          <p:cNvPr id="163844"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069C5335-418C-403D-AF43-59B382CDD6BA}" type="slidenum">
              <a:rPr lang="en-US"/>
              <a:pPr/>
              <a:t>71</a:t>
            </a:fld>
            <a:endParaRPr lang="en-US"/>
          </a:p>
        </p:txBody>
      </p:sp>
      <p:sp>
        <p:nvSpPr>
          <p:cNvPr id="164867" name="Rectangle 2"/>
          <p:cNvSpPr>
            <a:spLocks noGrp="1" noRot="1" noChangeAspect="1" noChangeArrowheads="1" noTextEdit="1"/>
          </p:cNvSpPr>
          <p:nvPr>
            <p:ph type="sldImg"/>
          </p:nvPr>
        </p:nvSpPr>
        <p:spPr>
          <a:xfrm>
            <a:off x="1165225" y="692150"/>
            <a:ext cx="4618038" cy="3463925"/>
          </a:xfrm>
          <a:ln/>
        </p:spPr>
      </p:sp>
      <p:sp>
        <p:nvSpPr>
          <p:cNvPr id="164868"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AF535E14-BE61-454F-9797-129010BAC3AB}" type="slidenum">
              <a:rPr lang="en-US"/>
              <a:pPr/>
              <a:t>72</a:t>
            </a:fld>
            <a:endParaRPr lang="en-US"/>
          </a:p>
        </p:txBody>
      </p:sp>
      <p:sp>
        <p:nvSpPr>
          <p:cNvPr id="165891" name="Rectangle 2"/>
          <p:cNvSpPr>
            <a:spLocks noGrp="1" noRot="1" noChangeAspect="1" noChangeArrowheads="1" noTextEdit="1"/>
          </p:cNvSpPr>
          <p:nvPr>
            <p:ph type="sldImg"/>
          </p:nvPr>
        </p:nvSpPr>
        <p:spPr>
          <a:xfrm>
            <a:off x="1165225" y="692150"/>
            <a:ext cx="4618038" cy="3463925"/>
          </a:xfrm>
          <a:ln/>
        </p:spPr>
      </p:sp>
      <p:sp>
        <p:nvSpPr>
          <p:cNvPr id="165892" name="Rectangle 3"/>
          <p:cNvSpPr>
            <a:spLocks noGrp="1" noChangeArrowheads="1"/>
          </p:cNvSpPr>
          <p:nvPr>
            <p:ph type="body" idx="1"/>
          </p:nvPr>
        </p:nvSpPr>
        <p:spPr>
          <a:noFill/>
          <a:ln/>
        </p:spPr>
        <p:txBody>
          <a:bodyPr/>
          <a:lstStyle/>
          <a:p>
            <a:pPr eaLnBrk="1" hangingPunct="1"/>
            <a:endParaRPr lang="en-US" i="1" dirty="0">
              <a:latin typeface="Tahoma"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9E94C858-FC50-44CC-AA8B-1693AD0D1461}" type="slidenum">
              <a:rPr lang="en-US"/>
              <a:pPr/>
              <a:t>73</a:t>
            </a:fld>
            <a:endParaRPr lang="en-US"/>
          </a:p>
        </p:txBody>
      </p:sp>
      <p:sp>
        <p:nvSpPr>
          <p:cNvPr id="166915" name="Rectangle 2"/>
          <p:cNvSpPr>
            <a:spLocks noGrp="1" noRot="1" noChangeAspect="1" noChangeArrowheads="1" noTextEdit="1"/>
          </p:cNvSpPr>
          <p:nvPr>
            <p:ph type="sldImg"/>
          </p:nvPr>
        </p:nvSpPr>
        <p:spPr>
          <a:xfrm>
            <a:off x="1165225" y="692150"/>
            <a:ext cx="4618038" cy="3463925"/>
          </a:xfrm>
          <a:ln/>
        </p:spPr>
      </p:sp>
      <p:sp>
        <p:nvSpPr>
          <p:cNvPr id="166916" name="Rectangle 3"/>
          <p:cNvSpPr>
            <a:spLocks noGrp="1" noChangeArrowheads="1"/>
          </p:cNvSpPr>
          <p:nvPr>
            <p:ph type="body" idx="1"/>
          </p:nvPr>
        </p:nvSpPr>
        <p:spPr>
          <a:noFill/>
          <a:ln/>
        </p:spPr>
        <p:txBody>
          <a:bodyPr/>
          <a:lstStyle/>
          <a:p>
            <a:pPr eaLnBrk="1" hangingPunct="1"/>
            <a:endParaRPr lang="en-US" i="1" dirty="0">
              <a:latin typeface="Tahoma"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9080E694-F80A-4C86-B04C-DE5F31DE15A4}" type="slidenum">
              <a:rPr lang="en-US"/>
              <a:pPr/>
              <a:t>74</a:t>
            </a:fld>
            <a:endParaRPr 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xfrm>
            <a:off x="926677" y="4387767"/>
            <a:ext cx="5096722" cy="4155919"/>
          </a:xfrm>
          <a:noFill/>
          <a:ln/>
        </p:spPr>
        <p:txBody>
          <a:bodyPr/>
          <a:lstStyle/>
          <a:p>
            <a:pPr eaLnBrk="1" hangingPunct="1"/>
            <a:endParaRPr lang="en-US" dirty="0">
              <a:latin typeface="Tahoma"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61CF9062-ADEE-46E5-A220-7C61164492F8}" type="slidenum">
              <a:rPr lang="en-US"/>
              <a:pPr/>
              <a:t>75</a:t>
            </a:fld>
            <a:endParaRPr lang="en-US"/>
          </a:p>
        </p:txBody>
      </p:sp>
      <p:sp>
        <p:nvSpPr>
          <p:cNvPr id="168963" name="Rectangle 2"/>
          <p:cNvSpPr>
            <a:spLocks noGrp="1" noRot="1" noChangeAspect="1" noChangeArrowheads="1" noTextEdit="1"/>
          </p:cNvSpPr>
          <p:nvPr>
            <p:ph type="sldImg"/>
          </p:nvPr>
        </p:nvSpPr>
        <p:spPr>
          <a:xfrm>
            <a:off x="1165225" y="692150"/>
            <a:ext cx="4618038" cy="3463925"/>
          </a:xfrm>
          <a:ln/>
        </p:spPr>
      </p:sp>
      <p:sp>
        <p:nvSpPr>
          <p:cNvPr id="168964"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4650FCE8-0C9D-4DC9-8629-F1834E09841A}" type="slidenum">
              <a:rPr lang="en-US"/>
              <a:pPr/>
              <a:t>76</a:t>
            </a:fld>
            <a:endParaRPr lang="en-US"/>
          </a:p>
        </p:txBody>
      </p:sp>
      <p:sp>
        <p:nvSpPr>
          <p:cNvPr id="169987" name="Rectangle 2"/>
          <p:cNvSpPr>
            <a:spLocks noGrp="1" noRot="1" noChangeAspect="1" noChangeArrowheads="1" noTextEdit="1"/>
          </p:cNvSpPr>
          <p:nvPr>
            <p:ph type="sldImg"/>
          </p:nvPr>
        </p:nvSpPr>
        <p:spPr>
          <a:xfrm>
            <a:off x="1165225" y="692150"/>
            <a:ext cx="4618038" cy="3463925"/>
          </a:xfrm>
          <a:ln/>
        </p:spPr>
      </p:sp>
      <p:sp>
        <p:nvSpPr>
          <p:cNvPr id="169988"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8DD33524-7CA9-4F3B-AE24-6378275A81C7}" type="slidenum">
              <a:rPr lang="en-US"/>
              <a:pPr/>
              <a:t>77</a:t>
            </a:fld>
            <a:endParaRPr lang="en-US"/>
          </a:p>
        </p:txBody>
      </p:sp>
      <p:sp>
        <p:nvSpPr>
          <p:cNvPr id="171011" name="Rectangle 2"/>
          <p:cNvSpPr>
            <a:spLocks noGrp="1" noRot="1" noChangeAspect="1" noChangeArrowheads="1" noTextEdit="1"/>
          </p:cNvSpPr>
          <p:nvPr>
            <p:ph type="sldImg"/>
          </p:nvPr>
        </p:nvSpPr>
        <p:spPr>
          <a:xfrm>
            <a:off x="1165225" y="692150"/>
            <a:ext cx="4618038" cy="3463925"/>
          </a:xfrm>
          <a:ln/>
        </p:spPr>
      </p:sp>
      <p:sp>
        <p:nvSpPr>
          <p:cNvPr id="171012"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AABB3413-526E-4EC5-ABF5-16F041229E3C}" type="slidenum">
              <a:rPr lang="en-US"/>
              <a:pPr/>
              <a:t>78</a:t>
            </a:fld>
            <a:endParaRPr lang="en-US"/>
          </a:p>
        </p:txBody>
      </p:sp>
      <p:sp>
        <p:nvSpPr>
          <p:cNvPr id="172035" name="Rectangle 2"/>
          <p:cNvSpPr>
            <a:spLocks noGrp="1" noRot="1" noChangeAspect="1" noChangeArrowheads="1" noTextEdit="1"/>
          </p:cNvSpPr>
          <p:nvPr>
            <p:ph type="sldImg"/>
          </p:nvPr>
        </p:nvSpPr>
        <p:spPr>
          <a:xfrm>
            <a:off x="1165225" y="692150"/>
            <a:ext cx="4618038" cy="3463925"/>
          </a:xfrm>
          <a:ln/>
        </p:spPr>
      </p:sp>
      <p:sp>
        <p:nvSpPr>
          <p:cNvPr id="172036" name="Rectangle 3"/>
          <p:cNvSpPr>
            <a:spLocks noGrp="1" noChangeArrowheads="1"/>
          </p:cNvSpPr>
          <p:nvPr>
            <p:ph type="body" idx="1"/>
          </p:nvPr>
        </p:nvSpPr>
        <p:spPr>
          <a:noFill/>
          <a:ln/>
        </p:spPr>
        <p:txBody>
          <a:bodyPr/>
          <a:lstStyle/>
          <a:p>
            <a:pPr eaLnBrk="1" hangingPunct="1"/>
            <a:endParaRPr lang="en-US" dirty="0">
              <a:latin typeface="Tahoma"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D798B44A-3A55-43DD-8E66-4AF6018A368F}" type="slidenum">
              <a:rPr lang="en-US"/>
              <a:pPr/>
              <a:t>79</a:t>
            </a:fld>
            <a:endParaRPr lang="en-US"/>
          </a:p>
        </p:txBody>
      </p:sp>
      <p:sp>
        <p:nvSpPr>
          <p:cNvPr id="173059" name="Rectangle 2"/>
          <p:cNvSpPr>
            <a:spLocks noGrp="1" noRot="1" noChangeAspect="1" noChangeArrowheads="1" noTextEdit="1"/>
          </p:cNvSpPr>
          <p:nvPr>
            <p:ph type="sldImg"/>
          </p:nvPr>
        </p:nvSpPr>
        <p:spPr>
          <a:xfrm>
            <a:off x="1165225" y="692150"/>
            <a:ext cx="4618038" cy="3463925"/>
          </a:xfrm>
          <a:ln/>
        </p:spPr>
      </p:sp>
      <p:sp>
        <p:nvSpPr>
          <p:cNvPr id="173060"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5AC7A2C6-F954-4323-BBCE-AD0F4DAC6F90}" type="slidenum">
              <a:rPr lang="en-US"/>
              <a:pPr/>
              <a:t>80</a:t>
            </a:fld>
            <a:endParaRPr lang="en-US"/>
          </a:p>
        </p:txBody>
      </p:sp>
      <p:sp>
        <p:nvSpPr>
          <p:cNvPr id="174083" name="Rectangle 2"/>
          <p:cNvSpPr>
            <a:spLocks noGrp="1" noRot="1" noChangeAspect="1" noChangeArrowheads="1" noTextEdit="1"/>
          </p:cNvSpPr>
          <p:nvPr>
            <p:ph type="sldImg"/>
          </p:nvPr>
        </p:nvSpPr>
        <p:spPr>
          <a:xfrm>
            <a:off x="1100138" y="688975"/>
            <a:ext cx="4618037" cy="3463925"/>
          </a:xfrm>
          <a:ln/>
        </p:spPr>
      </p:sp>
      <p:sp>
        <p:nvSpPr>
          <p:cNvPr id="174084" name="Rectangle 3"/>
          <p:cNvSpPr>
            <a:spLocks noGrp="1" noChangeArrowheads="1"/>
          </p:cNvSpPr>
          <p:nvPr>
            <p:ph type="body" idx="1"/>
          </p:nvPr>
        </p:nvSpPr>
        <p:spPr>
          <a:xfrm>
            <a:off x="926677" y="4387767"/>
            <a:ext cx="5096722" cy="4155919"/>
          </a:xfrm>
          <a:noFill/>
          <a:ln/>
        </p:spPr>
        <p:txBody>
          <a:bodyPr/>
          <a:lstStyle/>
          <a:p>
            <a:pPr eaLnBrk="1" hangingPunct="1">
              <a:spcBef>
                <a:spcPts val="500"/>
              </a:spcBef>
              <a:spcAft>
                <a:spcPts val="500"/>
              </a:spcAft>
            </a:pPr>
            <a:endParaRPr lang="en-US" i="1" dirty="0"/>
          </a:p>
        </p:txBody>
      </p:sp>
      <p:sp>
        <p:nvSpPr>
          <p:cNvPr id="174085" name="Rectangle 4"/>
          <p:cNvSpPr>
            <a:spLocks noChangeArrowheads="1"/>
          </p:cNvSpPr>
          <p:nvPr/>
        </p:nvSpPr>
        <p:spPr bwMode="auto">
          <a:xfrm>
            <a:off x="2719580" y="4212698"/>
            <a:ext cx="188238" cy="463420"/>
          </a:xfrm>
          <a:prstGeom prst="rect">
            <a:avLst/>
          </a:prstGeom>
          <a:noFill/>
          <a:ln w="9525">
            <a:noFill/>
            <a:miter lim="800000"/>
            <a:headEnd/>
            <a:tailEnd/>
          </a:ln>
        </p:spPr>
        <p:txBody>
          <a:bodyPr wrap="none" lIns="93177" tIns="46589" rIns="93177" bIns="46589">
            <a:spAutoFit/>
          </a:bodyPr>
          <a:lstStyle/>
          <a:p>
            <a:pPr defTabSz="931863"/>
            <a:endParaRPr lang="en-US" sz="2400">
              <a:solidFill>
                <a:srgbClr val="000000"/>
              </a:solidFill>
              <a:latin typeface="Times New Roman"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2AA610F5-26FE-46FC-83DA-1B0BDB7EA3AC}" type="slidenum">
              <a:rPr lang="en-US"/>
              <a:pPr/>
              <a:t>81</a:t>
            </a:fld>
            <a:endParaRPr 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858D9B7F-1937-469A-B75D-6C17271B0334}" type="slidenum">
              <a:rPr lang="en-US"/>
              <a:pPr/>
              <a:t>82</a:t>
            </a:fld>
            <a:endParaRPr lang="en-US"/>
          </a:p>
        </p:txBody>
      </p:sp>
      <p:sp>
        <p:nvSpPr>
          <p:cNvPr id="176131" name="Rectangle 2"/>
          <p:cNvSpPr>
            <a:spLocks noGrp="1" noRot="1" noChangeAspect="1" noChangeArrowheads="1" noTextEdit="1"/>
          </p:cNvSpPr>
          <p:nvPr>
            <p:ph type="sldImg"/>
          </p:nvPr>
        </p:nvSpPr>
        <p:spPr>
          <a:xfrm>
            <a:off x="1100138" y="688975"/>
            <a:ext cx="4618037" cy="3463925"/>
          </a:xfrm>
          <a:ln/>
        </p:spPr>
      </p:sp>
      <p:sp>
        <p:nvSpPr>
          <p:cNvPr id="176132" name="Rectangle 3"/>
          <p:cNvSpPr>
            <a:spLocks noGrp="1" noChangeArrowheads="1"/>
          </p:cNvSpPr>
          <p:nvPr>
            <p:ph type="body" idx="1"/>
          </p:nvPr>
        </p:nvSpPr>
        <p:spPr>
          <a:xfrm>
            <a:off x="926677" y="4387767"/>
            <a:ext cx="5096722" cy="4155919"/>
          </a:xfrm>
          <a:noFill/>
          <a:ln/>
        </p:spPr>
        <p:txBody>
          <a:bodyPr/>
          <a:lstStyle/>
          <a:p>
            <a:pPr eaLnBrk="1" hangingPunct="1"/>
            <a:endParaRPr lang="en-US" b="1" dirty="0">
              <a:solidFill>
                <a:srgbClr val="000000"/>
              </a:solidFill>
              <a:latin typeface="Tahoma" pitchFamily="34" charset="0"/>
            </a:endParaRPr>
          </a:p>
        </p:txBody>
      </p:sp>
      <p:sp>
        <p:nvSpPr>
          <p:cNvPr id="176133" name="Rectangle 4"/>
          <p:cNvSpPr>
            <a:spLocks noChangeArrowheads="1"/>
          </p:cNvSpPr>
          <p:nvPr/>
        </p:nvSpPr>
        <p:spPr bwMode="auto">
          <a:xfrm>
            <a:off x="2719580" y="4212698"/>
            <a:ext cx="188238" cy="463420"/>
          </a:xfrm>
          <a:prstGeom prst="rect">
            <a:avLst/>
          </a:prstGeom>
          <a:noFill/>
          <a:ln w="9525">
            <a:noFill/>
            <a:miter lim="800000"/>
            <a:headEnd/>
            <a:tailEnd/>
          </a:ln>
        </p:spPr>
        <p:txBody>
          <a:bodyPr wrap="none" lIns="93177" tIns="46589" rIns="93177" bIns="46589">
            <a:spAutoFit/>
          </a:bodyPr>
          <a:lstStyle/>
          <a:p>
            <a:pPr defTabSz="931863"/>
            <a:endParaRPr lang="en-US" sz="2400">
              <a:solidFill>
                <a:srgbClr val="000000"/>
              </a:solidFill>
              <a:latin typeface="Times New Roman"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106370EE-6CEE-4602-8841-20DBC6FA7BF0}" type="slidenum">
              <a:rPr lang="en-US"/>
              <a:pPr/>
              <a:t>83</a:t>
            </a:fld>
            <a:endParaRPr 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E8DE2688-AA60-4677-8BFB-35DC30252E73}" type="slidenum">
              <a:rPr lang="en-US"/>
              <a:pPr/>
              <a:t>84</a:t>
            </a:fld>
            <a:endParaRPr 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B51E08E6-2F17-4BD2-B0B7-D1C6176CE38C}" type="slidenum">
              <a:rPr lang="en-US"/>
              <a:pPr/>
              <a:t>85</a:t>
            </a:fld>
            <a:endParaRPr 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spcBef>
                <a:spcPts val="500"/>
              </a:spcBef>
              <a:spcAft>
                <a:spcPts val="500"/>
              </a:spcAft>
            </a:pPr>
            <a:r>
              <a:rPr lang="en-US" i="1" dirty="0">
                <a:latin typeface="Tahoma" pitchFamily="34" charset="0"/>
              </a:rPr>
              <a:t>See 29 U.S.C. 207(</a:t>
            </a:r>
            <a:r>
              <a:rPr lang="en-US" i="1" dirty="0" err="1">
                <a:latin typeface="Tahoma" pitchFamily="34" charset="0"/>
              </a:rPr>
              <a:t>i</a:t>
            </a:r>
            <a:r>
              <a:rPr lang="en-US" i="1" dirty="0">
                <a:latin typeface="Tahoma" pitchFamily="34" charset="0"/>
              </a:rPr>
              <a:t>)</a:t>
            </a:r>
          </a:p>
          <a:p>
            <a:pPr eaLnBrk="1" hangingPunct="1"/>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ADC059F2-8B5D-49D1-A1AD-4E7F40267B36}" type="slidenum">
              <a:rPr lang="en-US"/>
              <a:pPr/>
              <a:t>86</a:t>
            </a:fld>
            <a:endParaRPr 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xfrm>
            <a:off x="926677" y="4387767"/>
            <a:ext cx="5096722" cy="4155919"/>
          </a:xfrm>
          <a:noFill/>
          <a:ln/>
        </p:spPr>
        <p:txBody>
          <a:bodyPr/>
          <a:lstStyle/>
          <a:p>
            <a:pPr eaLnBrk="1" hangingPunct="1">
              <a:spcBef>
                <a:spcPts val="500"/>
              </a:spcBef>
              <a:spcAft>
                <a:spcPts val="500"/>
              </a:spcAft>
            </a:pPr>
            <a:endParaRPr lang="en-US" dirty="0">
              <a:latin typeface="Tahoma"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8E930B89-11A1-436C-B341-CFEE3B7E7254}" type="slidenum">
              <a:rPr lang="en-US"/>
              <a:pPr/>
              <a:t>87</a:t>
            </a:fld>
            <a:endParaRPr lang="en-US"/>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xfrm>
            <a:off x="926677" y="4387767"/>
            <a:ext cx="5096722" cy="4155919"/>
          </a:xfrm>
          <a:noFill/>
          <a:ln/>
        </p:spPr>
        <p:txBody>
          <a:bodyPr/>
          <a:lstStyle/>
          <a:p>
            <a:pPr eaLnBrk="1" hangingPunct="1">
              <a:spcBef>
                <a:spcPct val="0"/>
              </a:spcBef>
            </a:pPr>
            <a:endParaRPr lang="en-US" dirty="0">
              <a:solidFill>
                <a:srgbClr val="000000"/>
              </a:solidFill>
              <a:latin typeface="Tahoma"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32743E61-7694-4F23-86D8-418A13489780}" type="slidenum">
              <a:rPr lang="en-US"/>
              <a:pPr/>
              <a:t>88</a:t>
            </a:fld>
            <a:endParaRPr 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xfrm>
            <a:off x="926677" y="4387767"/>
            <a:ext cx="5096722" cy="4155919"/>
          </a:xfrm>
          <a:noFill/>
          <a:ln/>
        </p:spPr>
        <p:txBody>
          <a:bodyPr/>
          <a:lstStyle/>
          <a:p>
            <a:pPr eaLnBrk="1" hangingPunct="1"/>
            <a:endParaRPr lang="en-US" i="1" dirty="0">
              <a:latin typeface="Tahoma"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84B265B4-D87B-45AE-B291-66B1A4EAD196}" type="slidenum">
              <a:rPr lang="en-US"/>
              <a:pPr/>
              <a:t>89</a:t>
            </a:fld>
            <a:endParaRPr lang="en-US"/>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xfrm>
            <a:off x="926677" y="4387767"/>
            <a:ext cx="5096722" cy="4155919"/>
          </a:xfrm>
          <a:noFill/>
          <a:ln/>
        </p:spPr>
        <p:txBody>
          <a:bodyPr/>
          <a:lstStyle/>
          <a:p>
            <a:pPr eaLnBrk="1" hangingPunct="1"/>
            <a:r>
              <a:rPr lang="en-US" dirty="0"/>
              <a:t> </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A3D119FF-2BCE-4DEB-AB6F-4EB1B70A38B5}" type="slidenum">
              <a:rPr lang="en-US"/>
              <a:pPr/>
              <a:t>90</a:t>
            </a:fld>
            <a:endParaRPr 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en-US" sz="1000"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94FD57B8-60FF-4B89-BA1E-AD05D1981EFE}" type="slidenum">
              <a:rPr lang="en-US"/>
              <a:pPr/>
              <a:t>91</a:t>
            </a:fld>
            <a:endParaRPr lang="en-US"/>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lnSpc>
                <a:spcPct val="90000"/>
              </a:lnSpc>
            </a:pPr>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8E4042E1-78E1-4897-B5F6-D3AF255F3DB4}" type="slidenum">
              <a:rPr lang="en-US"/>
              <a:pPr/>
              <a:t>92</a:t>
            </a:fld>
            <a:endParaRPr lang="en-US"/>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0A97006-8DBE-4E38-9286-83096C90F0E9}" type="slidenum">
              <a:rPr lang="en-US"/>
              <a:pPr/>
              <a:t>93</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AAA3CFC2-DDF6-4DED-9F8F-5764B9F39FCD}" type="slidenum">
              <a:rPr lang="en-US"/>
              <a:pPr/>
              <a:t>94</a:t>
            </a:fld>
            <a:endParaRPr lang="en-US"/>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xfrm>
            <a:off x="306221" y="4012393"/>
            <a:ext cx="6337634" cy="4689012"/>
          </a:xfrm>
          <a:noFill/>
          <a:ln/>
        </p:spPr>
        <p:txBody>
          <a:bodyPr/>
          <a:lstStyle/>
          <a:p>
            <a:pPr eaLnBrk="1" hangingPunct="1"/>
            <a:endParaRPr lang="en-US" sz="1000" b="1">
              <a:solidFill>
                <a:schemeClr val="accent2"/>
              </a:solidFill>
            </a:endParaRPr>
          </a:p>
          <a:p>
            <a:pPr eaLnBrk="1" hangingPunct="1">
              <a:spcBef>
                <a:spcPts val="500"/>
              </a:spcBef>
              <a:spcAft>
                <a:spcPts val="500"/>
              </a:spcAft>
            </a:pPr>
            <a:endParaRPr lang="en-US" sz="1000"/>
          </a:p>
        </p:txBody>
      </p:sp>
      <p:sp>
        <p:nvSpPr>
          <p:cNvPr id="187397" name="Line 4"/>
          <p:cNvSpPr>
            <a:spLocks noChangeShapeType="1"/>
          </p:cNvSpPr>
          <p:nvPr/>
        </p:nvSpPr>
        <p:spPr bwMode="auto">
          <a:xfrm>
            <a:off x="1313060" y="4977639"/>
            <a:ext cx="0" cy="0"/>
          </a:xfrm>
          <a:prstGeom prst="line">
            <a:avLst/>
          </a:prstGeom>
          <a:noFill/>
          <a:ln w="9525">
            <a:solidFill>
              <a:schemeClr val="tx1"/>
            </a:solidFill>
            <a:round/>
            <a:headEnd/>
            <a:tailEnd/>
          </a:ln>
        </p:spPr>
        <p:txBody>
          <a:bodyPr wrap="none" anchor="ct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3CC46ECA-9C13-48D1-907D-8496FB4F777E}" type="slidenum">
              <a:rPr lang="en-US"/>
              <a:pPr/>
              <a:t>95</a:t>
            </a:fld>
            <a:endParaRPr 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xfrm>
            <a:off x="306221" y="4012393"/>
            <a:ext cx="6337634" cy="4689012"/>
          </a:xfrm>
          <a:noFill/>
          <a:ln/>
        </p:spPr>
        <p:txBody>
          <a:bodyPr/>
          <a:lstStyle/>
          <a:p>
            <a:pPr eaLnBrk="1" hangingPunct="1">
              <a:lnSpc>
                <a:spcPct val="105000"/>
              </a:lnSpc>
            </a:pPr>
            <a:endParaRPr lang="en-US" sz="800" i="1"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D36FB764-C736-4046-8C65-8EF94CDD8707}" type="slidenum">
              <a:rPr lang="en-US"/>
              <a:pPr/>
              <a:t>96</a:t>
            </a:fld>
            <a:endParaRPr 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xfrm>
            <a:off x="306221" y="4012393"/>
            <a:ext cx="6337634" cy="4840423"/>
          </a:xfrm>
          <a:noFill/>
          <a:ln/>
        </p:spPr>
        <p:txBody>
          <a:bodyPr/>
          <a:lstStyle/>
          <a:p>
            <a:pPr eaLnBrk="1" hangingPunct="1">
              <a:spcBef>
                <a:spcPct val="0"/>
              </a:spcBef>
            </a:pPr>
            <a:endParaRPr lang="en-US" sz="1000"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164">
              <a:spcBef>
                <a:spcPct val="30000"/>
              </a:spcBef>
              <a:defRPr sz="1200">
                <a:solidFill>
                  <a:schemeClr val="tx1"/>
                </a:solidFill>
                <a:latin typeface="Arial" pitchFamily="34" charset="0"/>
              </a:defRPr>
            </a:lvl1pPr>
            <a:lvl2pPr marL="737903" indent="-282601" defTabSz="923164">
              <a:spcBef>
                <a:spcPct val="30000"/>
              </a:spcBef>
              <a:defRPr sz="1200">
                <a:solidFill>
                  <a:schemeClr val="tx1"/>
                </a:solidFill>
                <a:latin typeface="Arial" pitchFamily="34" charset="0"/>
              </a:defRPr>
            </a:lvl2pPr>
            <a:lvl3pPr marL="1135115" indent="-226080" defTabSz="923164">
              <a:spcBef>
                <a:spcPct val="30000"/>
              </a:spcBef>
              <a:defRPr sz="1200">
                <a:solidFill>
                  <a:schemeClr val="tx1"/>
                </a:solidFill>
                <a:latin typeface="Arial" pitchFamily="34" charset="0"/>
              </a:defRPr>
            </a:lvl3pPr>
            <a:lvl4pPr marL="1588846" indent="-226080" defTabSz="923164">
              <a:spcBef>
                <a:spcPct val="30000"/>
              </a:spcBef>
              <a:defRPr sz="1200">
                <a:solidFill>
                  <a:schemeClr val="tx1"/>
                </a:solidFill>
                <a:latin typeface="Arial" pitchFamily="34" charset="0"/>
              </a:defRPr>
            </a:lvl4pPr>
            <a:lvl5pPr marL="2044148" indent="-226080" defTabSz="923164">
              <a:spcBef>
                <a:spcPct val="30000"/>
              </a:spcBef>
              <a:defRPr sz="1200">
                <a:solidFill>
                  <a:schemeClr val="tx1"/>
                </a:solidFill>
                <a:latin typeface="Arial" pitchFamily="34" charset="0"/>
              </a:defRPr>
            </a:lvl5pPr>
            <a:lvl6pPr marL="2496310" indent="-226080" defTabSz="923164" eaLnBrk="0" fontAlgn="base" hangingPunct="0">
              <a:spcBef>
                <a:spcPct val="30000"/>
              </a:spcBef>
              <a:spcAft>
                <a:spcPct val="0"/>
              </a:spcAft>
              <a:defRPr sz="1200">
                <a:solidFill>
                  <a:schemeClr val="tx1"/>
                </a:solidFill>
                <a:latin typeface="Arial" pitchFamily="34" charset="0"/>
              </a:defRPr>
            </a:lvl6pPr>
            <a:lvl7pPr marL="2948472" indent="-226080" defTabSz="923164" eaLnBrk="0" fontAlgn="base" hangingPunct="0">
              <a:spcBef>
                <a:spcPct val="30000"/>
              </a:spcBef>
              <a:spcAft>
                <a:spcPct val="0"/>
              </a:spcAft>
              <a:defRPr sz="1200">
                <a:solidFill>
                  <a:schemeClr val="tx1"/>
                </a:solidFill>
                <a:latin typeface="Arial" pitchFamily="34" charset="0"/>
              </a:defRPr>
            </a:lvl7pPr>
            <a:lvl8pPr marL="3400632" indent="-226080" defTabSz="923164" eaLnBrk="0" fontAlgn="base" hangingPunct="0">
              <a:spcBef>
                <a:spcPct val="30000"/>
              </a:spcBef>
              <a:spcAft>
                <a:spcPct val="0"/>
              </a:spcAft>
              <a:defRPr sz="1200">
                <a:solidFill>
                  <a:schemeClr val="tx1"/>
                </a:solidFill>
                <a:latin typeface="Arial" pitchFamily="34" charset="0"/>
              </a:defRPr>
            </a:lvl8pPr>
            <a:lvl9pPr marL="3852794" indent="-226080" defTabSz="92316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03927646-67EE-4EAF-9B22-F04E9BCE170F}" type="slidenum">
              <a:rPr lang="en-US" altLang="en-US" sz="1100"/>
              <a:pPr>
                <a:spcBef>
                  <a:spcPct val="0"/>
                </a:spcBef>
                <a:defRPr/>
              </a:pPr>
              <a:t>97</a:t>
            </a:fld>
            <a:endParaRPr lang="en-US" altLang="en-US" sz="11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164">
              <a:spcBef>
                <a:spcPct val="30000"/>
              </a:spcBef>
              <a:defRPr sz="1200">
                <a:solidFill>
                  <a:schemeClr val="tx1"/>
                </a:solidFill>
                <a:latin typeface="Arial" pitchFamily="34" charset="0"/>
              </a:defRPr>
            </a:lvl1pPr>
            <a:lvl2pPr marL="737903" indent="-282601" defTabSz="923164">
              <a:spcBef>
                <a:spcPct val="30000"/>
              </a:spcBef>
              <a:defRPr sz="1200">
                <a:solidFill>
                  <a:schemeClr val="tx1"/>
                </a:solidFill>
                <a:latin typeface="Arial" pitchFamily="34" charset="0"/>
              </a:defRPr>
            </a:lvl2pPr>
            <a:lvl3pPr marL="1135115" indent="-226080" defTabSz="923164">
              <a:spcBef>
                <a:spcPct val="30000"/>
              </a:spcBef>
              <a:defRPr sz="1200">
                <a:solidFill>
                  <a:schemeClr val="tx1"/>
                </a:solidFill>
                <a:latin typeface="Arial" pitchFamily="34" charset="0"/>
              </a:defRPr>
            </a:lvl3pPr>
            <a:lvl4pPr marL="1588846" indent="-226080" defTabSz="923164">
              <a:spcBef>
                <a:spcPct val="30000"/>
              </a:spcBef>
              <a:defRPr sz="1200">
                <a:solidFill>
                  <a:schemeClr val="tx1"/>
                </a:solidFill>
                <a:latin typeface="Arial" pitchFamily="34" charset="0"/>
              </a:defRPr>
            </a:lvl4pPr>
            <a:lvl5pPr marL="2044148" indent="-226080" defTabSz="923164">
              <a:spcBef>
                <a:spcPct val="30000"/>
              </a:spcBef>
              <a:defRPr sz="1200">
                <a:solidFill>
                  <a:schemeClr val="tx1"/>
                </a:solidFill>
                <a:latin typeface="Arial" pitchFamily="34" charset="0"/>
              </a:defRPr>
            </a:lvl5pPr>
            <a:lvl6pPr marL="2496310" indent="-226080" defTabSz="923164" eaLnBrk="0" fontAlgn="base" hangingPunct="0">
              <a:spcBef>
                <a:spcPct val="30000"/>
              </a:spcBef>
              <a:spcAft>
                <a:spcPct val="0"/>
              </a:spcAft>
              <a:defRPr sz="1200">
                <a:solidFill>
                  <a:schemeClr val="tx1"/>
                </a:solidFill>
                <a:latin typeface="Arial" pitchFamily="34" charset="0"/>
              </a:defRPr>
            </a:lvl6pPr>
            <a:lvl7pPr marL="2948472" indent="-226080" defTabSz="923164" eaLnBrk="0" fontAlgn="base" hangingPunct="0">
              <a:spcBef>
                <a:spcPct val="30000"/>
              </a:spcBef>
              <a:spcAft>
                <a:spcPct val="0"/>
              </a:spcAft>
              <a:defRPr sz="1200">
                <a:solidFill>
                  <a:schemeClr val="tx1"/>
                </a:solidFill>
                <a:latin typeface="Arial" pitchFamily="34" charset="0"/>
              </a:defRPr>
            </a:lvl7pPr>
            <a:lvl8pPr marL="3400632" indent="-226080" defTabSz="923164" eaLnBrk="0" fontAlgn="base" hangingPunct="0">
              <a:spcBef>
                <a:spcPct val="30000"/>
              </a:spcBef>
              <a:spcAft>
                <a:spcPct val="0"/>
              </a:spcAft>
              <a:defRPr sz="1200">
                <a:solidFill>
                  <a:schemeClr val="tx1"/>
                </a:solidFill>
                <a:latin typeface="Arial" pitchFamily="34" charset="0"/>
              </a:defRPr>
            </a:lvl8pPr>
            <a:lvl9pPr marL="3852794" indent="-226080" defTabSz="923164"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65549728-DC89-4469-88A8-367E6F63E7FC}" type="slidenum">
              <a:rPr lang="en-US" altLang="en-US" sz="1100"/>
              <a:pPr>
                <a:spcBef>
                  <a:spcPct val="0"/>
                </a:spcBef>
                <a:defRPr/>
              </a:pPr>
              <a:t>98</a:t>
            </a:fld>
            <a:endParaRPr lang="en-US" altLang="en-US" sz="110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925513" y="4387851"/>
            <a:ext cx="5099050" cy="41576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5100" indent="-165100">
              <a:buFontTx/>
              <a:buChar char="•"/>
              <a:defRPr/>
            </a:pPr>
            <a:endParaRPr lang="en-US" altLang="en-US" dirty="0">
              <a:latin typeface="Arial"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909D391F-6EDB-442E-9137-AC52BA510261}" type="slidenum">
              <a:rPr lang="en-US"/>
              <a:pPr/>
              <a:t>99</a:t>
            </a:fld>
            <a:endParaRPr lang="en-US"/>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xfrm>
            <a:off x="926677" y="4387767"/>
            <a:ext cx="5096722" cy="4649581"/>
          </a:xfrm>
          <a:noFill/>
          <a:ln/>
        </p:spPr>
        <p:txBody>
          <a:bodyPr/>
          <a:lstStyle/>
          <a:p>
            <a:pPr eaLnBrk="1" hangingPunct="1">
              <a:spcBef>
                <a:spcPct val="0"/>
              </a:spcBef>
            </a:pPr>
            <a:endParaRPr lang="en-US" dirty="0">
              <a:latin typeface="Tahoma"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D8D75CE1-FE44-4F84-9C48-C10ECD23F747}" type="slidenum">
              <a:rPr lang="en-US"/>
              <a:pPr/>
              <a:t>100</a:t>
            </a:fld>
            <a:endParaRPr lang="en-US"/>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E61FBD06-1F97-4917-8C99-FDE28BDF6A56}" type="slidenum">
              <a:rPr lang="en-US"/>
              <a:pPr/>
              <a:t>101</a:t>
            </a:fld>
            <a:endParaRPr lang="en-US"/>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DD2634B5-3521-40B4-AEC2-042A9F2FAD98}" type="slidenum">
              <a:rPr lang="en-US"/>
              <a:pPr/>
              <a:t>102</a:t>
            </a:fld>
            <a:endParaRPr lang="en-US"/>
          </a:p>
        </p:txBody>
      </p:sp>
      <p:sp>
        <p:nvSpPr>
          <p:cNvPr id="196611" name="Rectangle 2"/>
          <p:cNvSpPr>
            <a:spLocks noGrp="1" noRot="1" noChangeAspect="1" noChangeArrowheads="1" noTextEdit="1"/>
          </p:cNvSpPr>
          <p:nvPr>
            <p:ph type="sldImg"/>
          </p:nvPr>
        </p:nvSpPr>
        <p:spPr>
          <a:xfrm>
            <a:off x="868363" y="460375"/>
            <a:ext cx="4618037" cy="3463925"/>
          </a:xfrm>
          <a:ln/>
        </p:spPr>
      </p:sp>
      <p:sp>
        <p:nvSpPr>
          <p:cNvPr id="196612" name="Rectangle 3"/>
          <p:cNvSpPr>
            <a:spLocks noGrp="1" noChangeArrowheads="1"/>
          </p:cNvSpPr>
          <p:nvPr>
            <p:ph type="body" idx="1"/>
          </p:nvPr>
        </p:nvSpPr>
        <p:spPr>
          <a:xfrm>
            <a:off x="926677" y="4387767"/>
            <a:ext cx="5096722" cy="4155919"/>
          </a:xfrm>
          <a:noFill/>
          <a:ln/>
        </p:spPr>
        <p:txBody>
          <a:bodyPr/>
          <a:lstStyle/>
          <a:p>
            <a:pPr eaLnBrk="1" hangingPunct="1"/>
            <a:endParaRPr lang="en-US" dirty="0">
              <a:latin typeface="Tahoma"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843456B1-A73C-48AC-8ED7-59AE35B90185}" type="slidenum">
              <a:rPr lang="en-US"/>
              <a:pPr/>
              <a:t>103</a:t>
            </a:fld>
            <a:endParaRPr lang="en-US"/>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xfrm>
            <a:off x="926677" y="4387767"/>
            <a:ext cx="5096722" cy="4155919"/>
          </a:xfrm>
          <a:noFill/>
          <a:ln/>
        </p:spPr>
        <p:txBody>
          <a:bodyPr/>
          <a:lstStyle/>
          <a:p>
            <a:pPr eaLnBrk="1" hangingPunct="1"/>
            <a:r>
              <a:rPr lang="en-US"/>
              <a:t> </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2758ACDC-EC78-47CB-974B-FBC2A6030194}" type="slidenum">
              <a:rPr lang="en-US"/>
              <a:pPr/>
              <a:t>104</a:t>
            </a:fld>
            <a:endParaRPr 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xfrm>
            <a:off x="926677" y="4387767"/>
            <a:ext cx="5096722" cy="4155919"/>
          </a:xfrm>
          <a:noFill/>
          <a:ln/>
        </p:spPr>
        <p:txBody>
          <a:bodyPr/>
          <a:lstStyle/>
          <a:p>
            <a:pPr eaLnBrk="1" hangingPunct="1"/>
            <a:r>
              <a:rPr lang="en-US"/>
              <a:t> </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99B3C50A-148A-4740-81D2-FE5E6FFDC586}" type="slidenum">
              <a:rPr lang="en-US"/>
              <a:pPr/>
              <a:t>105</a:t>
            </a:fld>
            <a:endParaRPr lang="en-US"/>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xfrm>
            <a:off x="926677" y="4387767"/>
            <a:ext cx="5096722" cy="4155919"/>
          </a:xfrm>
          <a:noFill/>
          <a:ln/>
        </p:spPr>
        <p:txBody>
          <a:bodyPr/>
          <a:lstStyle/>
          <a:p>
            <a:pPr eaLnBrk="1" hangingPunct="1"/>
            <a:r>
              <a:rPr lang="en-US">
                <a:latin typeface="Tahoma" pitchFamily="34" charset="0"/>
              </a:rPr>
              <a:t> </a:t>
            </a:r>
            <a:r>
              <a:rPr lang="en-US" i="1">
                <a:latin typeface="Tahoma" pitchFamily="34" charset="0"/>
              </a:rPr>
              <a:t>See also: WH 1282 Handy Reference Guide to the Fair Labor Standards Act. </a:t>
            </a:r>
            <a:endParaRPr lang="en-US">
              <a:latin typeface="Tahoma"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F981AB5D-7821-4C33-A1C7-F361E60B2AFD}" type="slidenum">
              <a:rPr lang="en-US"/>
              <a:pPr/>
              <a:t>106</a:t>
            </a:fld>
            <a:endParaRPr lang="en-US"/>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xfrm>
            <a:off x="849721" y="4212699"/>
            <a:ext cx="5173678" cy="4518673"/>
          </a:xfrm>
          <a:noFill/>
          <a:ln/>
        </p:spPr>
        <p:txBody>
          <a:bodyPr/>
          <a:lstStyle/>
          <a:p>
            <a:pPr eaLnBrk="1" hangingPunct="1">
              <a:lnSpc>
                <a:spcPct val="80000"/>
              </a:lnSpc>
              <a:spcBef>
                <a:spcPts val="500"/>
              </a:spcBef>
              <a:spcAft>
                <a:spcPts val="500"/>
              </a:spcAft>
            </a:pPr>
            <a:endParaRPr lang="en-US" sz="900" i="1" dirty="0">
              <a:latin typeface="Tahoma"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DB70FC07-04D2-4BB5-898A-6E45959A1556}" type="slidenum">
              <a:rPr lang="en-US"/>
              <a:pPr/>
              <a:t>107</a:t>
            </a:fld>
            <a:endParaRPr lang="en-US"/>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D0C1991B-E4CA-479B-B6CE-A63CD6E9C899}" type="slidenum">
              <a:rPr lang="en-US"/>
              <a:pPr/>
              <a:t>108</a:t>
            </a:fld>
            <a:endParaRPr lang="en-US"/>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xfrm>
            <a:off x="926677" y="4387767"/>
            <a:ext cx="5096722" cy="4155919"/>
          </a:xfrm>
          <a:noFill/>
          <a:ln/>
        </p:spPr>
        <p:txBody>
          <a:bodyPr/>
          <a:lstStyle/>
          <a:p>
            <a:pPr eaLnBrk="1" hangingPunct="1"/>
            <a:r>
              <a:rPr lang="en-US"/>
              <a:t> </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676CF4D8-B15D-487D-9841-149241B58A91}" type="slidenum">
              <a:rPr lang="en-US"/>
              <a:pPr/>
              <a:t>109</a:t>
            </a:fld>
            <a:endParaRPr 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xfrm>
            <a:off x="926677" y="4387767"/>
            <a:ext cx="5096722" cy="4155919"/>
          </a:xfrm>
          <a:noFill/>
          <a:ln/>
        </p:spPr>
        <p:txBody>
          <a:bodyPr/>
          <a:lstStyle/>
          <a:p>
            <a:pPr eaLnBrk="1" hangingPunct="1"/>
            <a:r>
              <a:rPr lang="en-US"/>
              <a:t> </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7CE8E07B-60D1-45D5-A8EB-89169BE9C5B8}" type="slidenum">
              <a:rPr lang="en-US"/>
              <a:pPr/>
              <a:t>110</a:t>
            </a:fld>
            <a:endParaRPr lang="en-US"/>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xfrm>
            <a:off x="926677" y="4387767"/>
            <a:ext cx="5096722" cy="4155919"/>
          </a:xfrm>
          <a:noFill/>
          <a:ln/>
        </p:spPr>
        <p:txBody>
          <a:bodyPr/>
          <a:lstStyle/>
          <a:p>
            <a:pPr eaLnBrk="1" hangingPunct="1"/>
            <a:r>
              <a:rPr lang="en-US"/>
              <a:t> </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6883">
              <a:spcBef>
                <a:spcPct val="30000"/>
              </a:spcBef>
              <a:defRPr sz="1200">
                <a:solidFill>
                  <a:schemeClr val="tx1"/>
                </a:solidFill>
                <a:latin typeface="Arial" pitchFamily="34" charset="0"/>
              </a:defRPr>
            </a:lvl1pPr>
            <a:lvl2pPr marL="731622" indent="-277892" defTabSz="916883">
              <a:spcBef>
                <a:spcPct val="30000"/>
              </a:spcBef>
              <a:defRPr sz="1200">
                <a:solidFill>
                  <a:schemeClr val="tx1"/>
                </a:solidFill>
                <a:latin typeface="Arial" pitchFamily="34" charset="0"/>
              </a:defRPr>
            </a:lvl2pPr>
            <a:lvl3pPr marL="1125695" indent="-222940" defTabSz="916883">
              <a:spcBef>
                <a:spcPct val="30000"/>
              </a:spcBef>
              <a:defRPr sz="1200">
                <a:solidFill>
                  <a:schemeClr val="tx1"/>
                </a:solidFill>
                <a:latin typeface="Arial" pitchFamily="34" charset="0"/>
              </a:defRPr>
            </a:lvl3pPr>
            <a:lvl4pPr marL="1577857" indent="-222940" defTabSz="916883">
              <a:spcBef>
                <a:spcPct val="30000"/>
              </a:spcBef>
              <a:defRPr sz="1200">
                <a:solidFill>
                  <a:schemeClr val="tx1"/>
                </a:solidFill>
                <a:latin typeface="Arial" pitchFamily="34" charset="0"/>
              </a:defRPr>
            </a:lvl4pPr>
            <a:lvl5pPr marL="2030018" indent="-222940" defTabSz="916883">
              <a:spcBef>
                <a:spcPct val="30000"/>
              </a:spcBef>
              <a:defRPr sz="1200">
                <a:solidFill>
                  <a:schemeClr val="tx1"/>
                </a:solidFill>
                <a:latin typeface="Arial" pitchFamily="34" charset="0"/>
              </a:defRPr>
            </a:lvl5pPr>
            <a:lvl6pPr marL="2482180" indent="-222940" defTabSz="916883" eaLnBrk="0" fontAlgn="base" hangingPunct="0">
              <a:spcBef>
                <a:spcPct val="30000"/>
              </a:spcBef>
              <a:spcAft>
                <a:spcPct val="0"/>
              </a:spcAft>
              <a:defRPr sz="1200">
                <a:solidFill>
                  <a:schemeClr val="tx1"/>
                </a:solidFill>
                <a:latin typeface="Arial" pitchFamily="34" charset="0"/>
              </a:defRPr>
            </a:lvl6pPr>
            <a:lvl7pPr marL="2934341" indent="-222940" defTabSz="916883" eaLnBrk="0" fontAlgn="base" hangingPunct="0">
              <a:spcBef>
                <a:spcPct val="30000"/>
              </a:spcBef>
              <a:spcAft>
                <a:spcPct val="0"/>
              </a:spcAft>
              <a:defRPr sz="1200">
                <a:solidFill>
                  <a:schemeClr val="tx1"/>
                </a:solidFill>
                <a:latin typeface="Arial" pitchFamily="34" charset="0"/>
              </a:defRPr>
            </a:lvl7pPr>
            <a:lvl8pPr marL="3386503" indent="-222940" defTabSz="916883" eaLnBrk="0" fontAlgn="base" hangingPunct="0">
              <a:spcBef>
                <a:spcPct val="30000"/>
              </a:spcBef>
              <a:spcAft>
                <a:spcPct val="0"/>
              </a:spcAft>
              <a:defRPr sz="1200">
                <a:solidFill>
                  <a:schemeClr val="tx1"/>
                </a:solidFill>
                <a:latin typeface="Arial" pitchFamily="34" charset="0"/>
              </a:defRPr>
            </a:lvl8pPr>
            <a:lvl9pPr marL="3838664" indent="-222940" defTabSz="916883"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E9873F41-5ABE-4A7C-AF3F-88EFA87742BA}" type="slidenum">
              <a:rPr lang="en-US" altLang="en-US" smtClean="0"/>
              <a:pPr>
                <a:spcBef>
                  <a:spcPct val="0"/>
                </a:spcBef>
                <a:defRPr/>
              </a:pPr>
              <a:t>111</a:t>
            </a:fld>
            <a:endParaRPr lang="en-US" alt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8B814D13-EF5C-48D7-AE00-79454A1DC6D6}" type="slidenum">
              <a:rPr lang="en-US"/>
              <a:pPr/>
              <a:t>112</a:t>
            </a:fld>
            <a:endParaRPr lang="en-US"/>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CF24F2AE-B5D3-4337-A438-38FD0716ADAB}" type="slidenum">
              <a:rPr lang="en-US"/>
              <a:pPr/>
              <a:t>113</a:t>
            </a:fld>
            <a:endParaRPr lang="en-US"/>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xfrm>
            <a:off x="926677" y="4387767"/>
            <a:ext cx="5096722" cy="4155919"/>
          </a:xfrm>
          <a:noFill/>
          <a:ln/>
        </p:spPr>
        <p:txBody>
          <a:bodyPr/>
          <a:lstStyle/>
          <a:p>
            <a:pPr eaLnBrk="1" hangingPunct="1"/>
            <a:r>
              <a:rPr lang="en-US"/>
              <a:t>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hyperlink" Target="http://www.dol.gov/" TargetMode="Externa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3"/>
          <p:cNvSpPr>
            <a:spLocks noChangeShapeType="1"/>
          </p:cNvSpPr>
          <p:nvPr userDrawn="1"/>
        </p:nvSpPr>
        <p:spPr bwMode="auto">
          <a:xfrm>
            <a:off x="0" y="5867400"/>
            <a:ext cx="9144000" cy="0"/>
          </a:xfrm>
          <a:prstGeom prst="line">
            <a:avLst/>
          </a:prstGeom>
          <a:noFill/>
          <a:ln w="165100">
            <a:solidFill>
              <a:srgbClr val="0099FF"/>
            </a:solidFill>
            <a:round/>
            <a:headEnd/>
            <a:tailEnd/>
          </a:ln>
          <a:effectLst/>
        </p:spPr>
        <p:txBody>
          <a:bodyPr>
            <a:spAutoFit/>
          </a:bodyPr>
          <a:lstStyle/>
          <a:p>
            <a:pPr>
              <a:defRPr/>
            </a:pPr>
            <a:endParaRPr lang="en-US"/>
          </a:p>
        </p:txBody>
      </p:sp>
      <p:graphicFrame>
        <p:nvGraphicFramePr>
          <p:cNvPr id="5" name="Object 4"/>
          <p:cNvGraphicFramePr>
            <a:graphicFrameLocks noChangeAspect="1"/>
          </p:cNvGraphicFramePr>
          <p:nvPr/>
        </p:nvGraphicFramePr>
        <p:xfrm>
          <a:off x="7848600" y="6096000"/>
          <a:ext cx="1066800" cy="503238"/>
        </p:xfrm>
        <a:graphic>
          <a:graphicData uri="http://schemas.openxmlformats.org/presentationml/2006/ole">
            <mc:AlternateContent xmlns:mc="http://schemas.openxmlformats.org/markup-compatibility/2006">
              <mc:Choice xmlns:v="urn:schemas-microsoft-com:vml" Requires="v">
                <p:oleObj spid="_x0000_s219193" name="Photo Editor Photo" r:id="rId3" imgW="1857143" imgH="876190" progId="MSPhotoEd.3">
                  <p:embed/>
                </p:oleObj>
              </mc:Choice>
              <mc:Fallback>
                <p:oleObj name="Photo Editor Photo" r:id="rId3" imgW="1857143" imgH="876190" progId="MSPhotoEd.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6096000"/>
                        <a:ext cx="10668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 name="Picture 15" descr="DOL Seal - Link to DOL Home Page">
            <a:hlinkClick r:id="rId5"/>
          </p:cNvPr>
          <p:cNvPicPr>
            <a:picLocks noChangeAspect="1" noChangeArrowheads="1"/>
          </p:cNvPicPr>
          <p:nvPr userDrawn="1"/>
        </p:nvPicPr>
        <p:blipFill>
          <a:blip r:embed="rId6" cstate="print"/>
          <a:srcRect/>
          <a:stretch>
            <a:fillRect/>
          </a:stretch>
        </p:blipFill>
        <p:spPr bwMode="auto">
          <a:xfrm>
            <a:off x="228600" y="6019800"/>
            <a:ext cx="609600" cy="609600"/>
          </a:xfrm>
          <a:prstGeom prst="rect">
            <a:avLst/>
          </a:prstGeom>
          <a:noFill/>
          <a:ln w="9525">
            <a:noFill/>
            <a:miter lim="800000"/>
            <a:headEnd/>
            <a:tailEnd/>
          </a:ln>
        </p:spPr>
      </p:pic>
      <p:sp>
        <p:nvSpPr>
          <p:cNvPr id="7" name="Text Box 6"/>
          <p:cNvSpPr txBox="1">
            <a:spLocks noChangeArrowheads="1"/>
          </p:cNvSpPr>
          <p:nvPr userDrawn="1"/>
        </p:nvSpPr>
        <p:spPr bwMode="auto">
          <a:xfrm>
            <a:off x="838200" y="6096000"/>
            <a:ext cx="5486400" cy="523875"/>
          </a:xfrm>
          <a:prstGeom prst="rect">
            <a:avLst/>
          </a:prstGeom>
          <a:noFill/>
          <a:ln w="9525" algn="ctr">
            <a:noFill/>
            <a:miter lim="800000"/>
            <a:headEnd/>
            <a:tailEnd/>
          </a:ln>
          <a:effectLst/>
        </p:spPr>
        <p:txBody>
          <a:bodyPr>
            <a:spAutoFit/>
          </a:bodyPr>
          <a:lstStyle/>
          <a:p>
            <a:pPr algn="l">
              <a:defRPr/>
            </a:pPr>
            <a:r>
              <a:rPr lang="en-US" sz="1400" dirty="0">
                <a:solidFill>
                  <a:srgbClr val="333399"/>
                </a:solidFill>
              </a:rPr>
              <a:t>U.S. Department of Labor</a:t>
            </a:r>
          </a:p>
          <a:p>
            <a:pPr algn="l">
              <a:defRPr/>
            </a:pPr>
            <a:r>
              <a:rPr lang="en-US" sz="1400" dirty="0">
                <a:solidFill>
                  <a:srgbClr val="333399"/>
                </a:solidFill>
              </a:rPr>
              <a:t>Wage and Hour Division</a:t>
            </a:r>
          </a:p>
        </p:txBody>
      </p:sp>
      <p:sp>
        <p:nvSpPr>
          <p:cNvPr id="1174530" name="Rectangle 2"/>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174541" name="Rectangle 13"/>
          <p:cNvSpPr>
            <a:spLocks noGrp="1" noChangeArrowheads="1"/>
          </p:cNvSpPr>
          <p:nvPr>
            <p:ph type="ctrTitle"/>
          </p:nvPr>
        </p:nvSpPr>
        <p:spPr>
          <a:xfrm>
            <a:off x="685800" y="2111375"/>
            <a:ext cx="7620000" cy="1470025"/>
          </a:xfrm>
        </p:spPr>
        <p:txBody>
          <a:bodyPr/>
          <a:lstStyle>
            <a:lvl1pPr>
              <a:defRPr/>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37719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33900" y="1981200"/>
            <a:ext cx="37719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457200"/>
            <a:ext cx="22860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457200"/>
            <a:ext cx="67056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1143000"/>
          </a:xfrm>
        </p:spPr>
        <p:txBody>
          <a:bodyPr/>
          <a:lstStyle/>
          <a:p>
            <a:r>
              <a:rPr lang="en-US"/>
              <a:t>Click to edit Master title style</a:t>
            </a:r>
          </a:p>
        </p:txBody>
      </p:sp>
      <p:sp>
        <p:nvSpPr>
          <p:cNvPr id="3" name="Text Placeholder 2"/>
          <p:cNvSpPr>
            <a:spLocks noGrp="1"/>
          </p:cNvSpPr>
          <p:nvPr>
            <p:ph type="body" sz="half" idx="1"/>
          </p:nvPr>
        </p:nvSpPr>
        <p:spPr>
          <a:xfrm>
            <a:off x="609600" y="1981200"/>
            <a:ext cx="7696200" cy="1995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4129088"/>
            <a:ext cx="7696200" cy="199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image" Target="../media/image5.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hyperlink" Target="http://www.dol.gov/" TargetMode="External"/><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 Id="rId22"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CCECFF"/>
            </a:gs>
            <a:gs pos="100000">
              <a:srgbClr val="FFFFFF"/>
            </a:gs>
          </a:gsLst>
          <a:lin ang="5400000" scaled="1"/>
        </a:gra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body" idx="1"/>
          </p:nvPr>
        </p:nvSpPr>
        <p:spPr bwMode="auto">
          <a:xfrm>
            <a:off x="609600" y="1981200"/>
            <a:ext cx="7696200" cy="4144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3507" name="Line 3"/>
          <p:cNvSpPr>
            <a:spLocks noChangeShapeType="1"/>
          </p:cNvSpPr>
          <p:nvPr userDrawn="1"/>
        </p:nvSpPr>
        <p:spPr bwMode="auto">
          <a:xfrm>
            <a:off x="0" y="5867400"/>
            <a:ext cx="9144000" cy="0"/>
          </a:xfrm>
          <a:prstGeom prst="line">
            <a:avLst/>
          </a:prstGeom>
          <a:noFill/>
          <a:ln w="165100">
            <a:solidFill>
              <a:srgbClr val="0099FF"/>
            </a:solidFill>
            <a:round/>
            <a:headEnd/>
            <a:tailEnd/>
          </a:ln>
          <a:effectLst/>
        </p:spPr>
        <p:txBody>
          <a:bodyPr>
            <a:spAutoFit/>
          </a:bodyPr>
          <a:lstStyle/>
          <a:p>
            <a:pPr>
              <a:defRPr/>
            </a:pPr>
            <a:endParaRPr lang="en-US"/>
          </a:p>
        </p:txBody>
      </p:sp>
      <p:graphicFrame>
        <p:nvGraphicFramePr>
          <p:cNvPr id="1026" name="Object 4"/>
          <p:cNvGraphicFramePr>
            <a:graphicFrameLocks noChangeAspect="1"/>
          </p:cNvGraphicFramePr>
          <p:nvPr/>
        </p:nvGraphicFramePr>
        <p:xfrm>
          <a:off x="7848600" y="6096000"/>
          <a:ext cx="1066800" cy="503238"/>
        </p:xfrm>
        <a:graphic>
          <a:graphicData uri="http://schemas.openxmlformats.org/presentationml/2006/ole">
            <mc:AlternateContent xmlns:mc="http://schemas.openxmlformats.org/markup-compatibility/2006">
              <mc:Choice xmlns:v="urn:schemas-microsoft-com:vml" Requires="v">
                <p:oleObj spid="_x0000_s1081" name="Photo Editor Photo" r:id="rId15" imgW="1857143" imgH="876190" progId="MSPhotoEd.3">
                  <p:embed/>
                </p:oleObj>
              </mc:Choice>
              <mc:Fallback>
                <p:oleObj name="Photo Editor Photo" r:id="rId15" imgW="1857143" imgH="876190" progId="MSPhotoEd.3">
                  <p:embed/>
                  <p:pic>
                    <p:nvPicPr>
                      <p:cNvPr id="0" name="Object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48600" y="6096000"/>
                        <a:ext cx="1066800" cy="503238"/>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30" name="Picture 5" descr="DOL Seal - Link to DOL Home Page">
            <a:hlinkClick r:id="rId17"/>
          </p:cNvPr>
          <p:cNvPicPr>
            <a:picLocks noChangeAspect="1" noChangeArrowheads="1"/>
          </p:cNvPicPr>
          <p:nvPr userDrawn="1"/>
        </p:nvPicPr>
        <p:blipFill>
          <a:blip r:embed="rId18" cstate="print"/>
          <a:srcRect/>
          <a:stretch>
            <a:fillRect/>
          </a:stretch>
        </p:blipFill>
        <p:spPr bwMode="auto">
          <a:xfrm>
            <a:off x="228600" y="6019800"/>
            <a:ext cx="609600" cy="609600"/>
          </a:xfrm>
          <a:prstGeom prst="rect">
            <a:avLst/>
          </a:prstGeom>
          <a:noFill/>
          <a:ln w="9525">
            <a:noFill/>
            <a:miter lim="800000"/>
            <a:headEnd/>
            <a:tailEnd/>
          </a:ln>
        </p:spPr>
      </p:pic>
      <p:sp>
        <p:nvSpPr>
          <p:cNvPr id="1173510" name="Text Box 6"/>
          <p:cNvSpPr txBox="1">
            <a:spLocks noChangeArrowheads="1"/>
          </p:cNvSpPr>
          <p:nvPr userDrawn="1"/>
        </p:nvSpPr>
        <p:spPr bwMode="auto">
          <a:xfrm>
            <a:off x="838200" y="6096000"/>
            <a:ext cx="5486400" cy="523875"/>
          </a:xfrm>
          <a:prstGeom prst="rect">
            <a:avLst/>
          </a:prstGeom>
          <a:noFill/>
          <a:ln w="9525" algn="ctr">
            <a:noFill/>
            <a:miter lim="800000"/>
            <a:headEnd/>
            <a:tailEnd/>
          </a:ln>
          <a:effectLst/>
        </p:spPr>
        <p:txBody>
          <a:bodyPr>
            <a:spAutoFit/>
          </a:bodyPr>
          <a:lstStyle/>
          <a:p>
            <a:pPr algn="l">
              <a:defRPr/>
            </a:pPr>
            <a:r>
              <a:rPr lang="en-US" sz="1400" dirty="0">
                <a:solidFill>
                  <a:srgbClr val="333399"/>
                </a:solidFill>
              </a:rPr>
              <a:t>U.S. Department of Labor</a:t>
            </a:r>
          </a:p>
          <a:p>
            <a:pPr algn="l">
              <a:defRPr/>
            </a:pPr>
            <a:r>
              <a:rPr lang="en-US" sz="1400" dirty="0">
                <a:solidFill>
                  <a:srgbClr val="333399"/>
                </a:solidFill>
              </a:rPr>
              <a:t>Wage and Hour Division</a:t>
            </a:r>
          </a:p>
        </p:txBody>
      </p:sp>
      <p:grpSp>
        <p:nvGrpSpPr>
          <p:cNvPr id="1032" name="Group 7"/>
          <p:cNvGrpSpPr>
            <a:grpSpLocks noChangeAspect="1"/>
          </p:cNvGrpSpPr>
          <p:nvPr userDrawn="1"/>
        </p:nvGrpSpPr>
        <p:grpSpPr bwMode="auto">
          <a:xfrm>
            <a:off x="8321675" y="1981200"/>
            <a:ext cx="822325" cy="3810000"/>
            <a:chOff x="252" y="4680"/>
            <a:chExt cx="1980" cy="9188"/>
          </a:xfrm>
        </p:grpSpPr>
        <p:grpSp>
          <p:nvGrpSpPr>
            <p:cNvPr id="1034" name="Group 8"/>
            <p:cNvGrpSpPr>
              <a:grpSpLocks noChangeAspect="1"/>
            </p:cNvGrpSpPr>
            <p:nvPr/>
          </p:nvGrpSpPr>
          <p:grpSpPr bwMode="auto">
            <a:xfrm>
              <a:off x="288" y="6883"/>
              <a:ext cx="1920" cy="6985"/>
              <a:chOff x="252" y="7485"/>
              <a:chExt cx="1920" cy="6782"/>
            </a:xfrm>
          </p:grpSpPr>
          <p:pic>
            <p:nvPicPr>
              <p:cNvPr id="1036" name="Picture 9" descr="agriculture"/>
              <p:cNvPicPr>
                <a:picLocks noChangeAspect="1" noChangeArrowheads="1"/>
              </p:cNvPicPr>
              <p:nvPr userDrawn="1"/>
            </p:nvPicPr>
            <p:blipFill>
              <a:blip r:embed="rId19" cstate="print">
                <a:lum bright="20000"/>
              </a:blip>
              <a:srcRect l="21739" r="8696" b="10280"/>
              <a:stretch>
                <a:fillRect/>
              </a:stretch>
            </p:blipFill>
            <p:spPr bwMode="auto">
              <a:xfrm>
                <a:off x="252" y="9927"/>
                <a:ext cx="1920" cy="1952"/>
              </a:xfrm>
              <a:prstGeom prst="rect">
                <a:avLst/>
              </a:prstGeom>
              <a:noFill/>
              <a:ln w="0">
                <a:noFill/>
                <a:miter lim="800000"/>
                <a:headEnd/>
                <a:tailEnd/>
              </a:ln>
            </p:spPr>
          </p:pic>
          <p:pic>
            <p:nvPicPr>
              <p:cNvPr id="1037" name="Picture 10" descr="Girl worker"/>
              <p:cNvPicPr>
                <a:picLocks noChangeAspect="1" noChangeArrowheads="1"/>
              </p:cNvPicPr>
              <p:nvPr/>
            </p:nvPicPr>
            <p:blipFill>
              <a:blip r:embed="rId20" cstate="print">
                <a:lum bright="20000"/>
              </a:blip>
              <a:srcRect/>
              <a:stretch>
                <a:fillRect/>
              </a:stretch>
            </p:blipFill>
            <p:spPr bwMode="auto">
              <a:xfrm>
                <a:off x="252" y="11880"/>
                <a:ext cx="1920" cy="2387"/>
              </a:xfrm>
              <a:prstGeom prst="rect">
                <a:avLst/>
              </a:prstGeom>
              <a:noFill/>
              <a:ln w="0">
                <a:noFill/>
                <a:miter lim="800000"/>
                <a:headEnd/>
                <a:tailEnd/>
              </a:ln>
            </p:spPr>
          </p:pic>
          <p:pic>
            <p:nvPicPr>
              <p:cNvPr id="1038" name="Picture 11" descr="construction"/>
              <p:cNvPicPr>
                <a:picLocks noChangeAspect="1" noChangeArrowheads="1"/>
              </p:cNvPicPr>
              <p:nvPr/>
            </p:nvPicPr>
            <p:blipFill>
              <a:blip r:embed="rId21" cstate="print">
                <a:lum bright="20000"/>
              </a:blip>
              <a:srcRect/>
              <a:stretch>
                <a:fillRect/>
              </a:stretch>
            </p:blipFill>
            <p:spPr bwMode="auto">
              <a:xfrm>
                <a:off x="252" y="7485"/>
                <a:ext cx="1920" cy="2369"/>
              </a:xfrm>
              <a:prstGeom prst="rect">
                <a:avLst/>
              </a:prstGeom>
              <a:noFill/>
              <a:ln w="0">
                <a:noFill/>
                <a:miter lim="800000"/>
                <a:headEnd/>
                <a:tailEnd/>
              </a:ln>
            </p:spPr>
          </p:pic>
        </p:grpSp>
        <p:sp>
          <p:nvSpPr>
            <p:cNvPr id="1173516" name="Rectangle 12" descr="flagcolor"/>
            <p:cNvSpPr>
              <a:spLocks noChangeAspect="1" noChangeArrowheads="1"/>
            </p:cNvSpPr>
            <p:nvPr/>
          </p:nvSpPr>
          <p:spPr bwMode="auto">
            <a:xfrm>
              <a:off x="252" y="4680"/>
              <a:ext cx="1980" cy="2159"/>
            </a:xfrm>
            <a:prstGeom prst="rect">
              <a:avLst/>
            </a:prstGeom>
            <a:blipFill dpi="0" rotWithShape="1">
              <a:blip r:embed="rId22" cstate="print">
                <a:lum bright="20000"/>
              </a:blip>
              <a:srcRect/>
              <a:stretch>
                <a:fillRect/>
              </a:stretch>
            </a:blipFill>
            <a:ln w="0">
              <a:noFill/>
              <a:miter lim="800000"/>
              <a:headEnd/>
              <a:tailEnd/>
            </a:ln>
          </p:spPr>
          <p:txBody>
            <a:bodyPr/>
            <a:lstStyle/>
            <a:p>
              <a:pPr>
                <a:defRPr/>
              </a:pPr>
              <a:endParaRPr lang="en-US"/>
            </a:p>
          </p:txBody>
        </p:sp>
      </p:grpSp>
      <p:sp>
        <p:nvSpPr>
          <p:cNvPr id="1033" name="Rectangle 13"/>
          <p:cNvSpPr>
            <a:spLocks noGrp="1" noChangeArrowheads="1"/>
          </p:cNvSpPr>
          <p:nvPr>
            <p:ph type="title"/>
          </p:nvPr>
        </p:nvSpPr>
        <p:spPr bwMode="auto">
          <a:xfrm>
            <a:off x="0" y="457200"/>
            <a:ext cx="9144000" cy="1143000"/>
          </a:xfrm>
          <a:prstGeom prst="rect">
            <a:avLst/>
          </a:prstGeom>
          <a:solidFill>
            <a:srgbClr val="0099FF"/>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Draft WH Template 1</a:t>
            </a:r>
          </a:p>
        </p:txBody>
      </p:sp>
    </p:spTree>
  </p:cSld>
  <p:clrMap bg1="lt1" tx1="dk1" bg2="lt2" tx2="dk2" accent1="accent1" accent2="accent2" accent3="accent3" accent4="accent4" accent5="accent5" accent6="accent6" hlink="hlink" folHlink="folHlink"/>
  <p:sldLayoutIdLst>
    <p:sldLayoutId id="2147483704"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Arial Black" pitchFamily="34" charset="0"/>
        </a:defRPr>
      </a:lvl2pPr>
      <a:lvl3pPr algn="ctr" rtl="0" eaLnBrk="0" fontAlgn="base" hangingPunct="0">
        <a:spcBef>
          <a:spcPct val="0"/>
        </a:spcBef>
        <a:spcAft>
          <a:spcPct val="0"/>
        </a:spcAft>
        <a:defRPr sz="3600">
          <a:solidFill>
            <a:schemeClr val="bg1"/>
          </a:solidFill>
          <a:latin typeface="Arial Black" pitchFamily="34" charset="0"/>
        </a:defRPr>
      </a:lvl3pPr>
      <a:lvl4pPr algn="ctr" rtl="0" eaLnBrk="0" fontAlgn="base" hangingPunct="0">
        <a:spcBef>
          <a:spcPct val="0"/>
        </a:spcBef>
        <a:spcAft>
          <a:spcPct val="0"/>
        </a:spcAft>
        <a:defRPr sz="3600">
          <a:solidFill>
            <a:schemeClr val="bg1"/>
          </a:solidFill>
          <a:latin typeface="Arial Black" pitchFamily="34" charset="0"/>
        </a:defRPr>
      </a:lvl4pPr>
      <a:lvl5pPr algn="ctr" rtl="0" eaLnBrk="0" fontAlgn="base" hangingPunct="0">
        <a:spcBef>
          <a:spcPct val="0"/>
        </a:spcBef>
        <a:spcAft>
          <a:spcPct val="0"/>
        </a:spcAft>
        <a:defRPr sz="3600">
          <a:solidFill>
            <a:schemeClr val="bg1"/>
          </a:solidFill>
          <a:latin typeface="Arial Black" pitchFamily="34" charset="0"/>
        </a:defRPr>
      </a:lvl5pPr>
      <a:lvl6pPr marL="457200" algn="ctr" rtl="0" fontAlgn="base">
        <a:spcBef>
          <a:spcPct val="0"/>
        </a:spcBef>
        <a:spcAft>
          <a:spcPct val="0"/>
        </a:spcAft>
        <a:defRPr sz="3600">
          <a:solidFill>
            <a:schemeClr val="bg1"/>
          </a:solidFill>
          <a:latin typeface="Arial Black" pitchFamily="34" charset="0"/>
        </a:defRPr>
      </a:lvl6pPr>
      <a:lvl7pPr marL="914400" algn="ctr" rtl="0" fontAlgn="base">
        <a:spcBef>
          <a:spcPct val="0"/>
        </a:spcBef>
        <a:spcAft>
          <a:spcPct val="0"/>
        </a:spcAft>
        <a:defRPr sz="3600">
          <a:solidFill>
            <a:schemeClr val="bg1"/>
          </a:solidFill>
          <a:latin typeface="Arial Black" pitchFamily="34" charset="0"/>
        </a:defRPr>
      </a:lvl7pPr>
      <a:lvl8pPr marL="1371600" algn="ctr" rtl="0" fontAlgn="base">
        <a:spcBef>
          <a:spcPct val="0"/>
        </a:spcBef>
        <a:spcAft>
          <a:spcPct val="0"/>
        </a:spcAft>
        <a:defRPr sz="3600">
          <a:solidFill>
            <a:schemeClr val="bg1"/>
          </a:solidFill>
          <a:latin typeface="Arial Black" pitchFamily="34" charset="0"/>
        </a:defRPr>
      </a:lvl8pPr>
      <a:lvl9pPr marL="1828800" algn="ctr" rtl="0" fontAlgn="base">
        <a:spcBef>
          <a:spcPct val="0"/>
        </a:spcBef>
        <a:spcAft>
          <a:spcPct val="0"/>
        </a:spcAft>
        <a:defRPr sz="3600">
          <a:solidFill>
            <a:schemeClr val="bg1"/>
          </a:solidFill>
          <a:latin typeface="Arial Black" pitchFamily="34" charset="0"/>
        </a:defRPr>
      </a:lvl9pPr>
    </p:titleStyle>
    <p:bodyStyle>
      <a:lvl1pPr marL="342900" indent="-342900" algn="l" rtl="0" eaLnBrk="0" fontAlgn="base" hangingPunct="0">
        <a:spcBef>
          <a:spcPct val="20000"/>
        </a:spcBef>
        <a:spcAft>
          <a:spcPct val="0"/>
        </a:spcAft>
        <a:buChar char="•"/>
        <a:defRPr sz="24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4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400">
          <a:solidFill>
            <a:schemeClr val="accent2"/>
          </a:solidFill>
          <a:latin typeface="+mn-lt"/>
        </a:defRPr>
      </a:lvl4pPr>
      <a:lvl5pPr marL="2057400" indent="-228600" algn="l" rtl="0" eaLnBrk="0" fontAlgn="base" hangingPunct="0">
        <a:spcBef>
          <a:spcPct val="20000"/>
        </a:spcBef>
        <a:spcAft>
          <a:spcPct val="0"/>
        </a:spcAft>
        <a:buChar char="»"/>
        <a:defRPr sz="2400">
          <a:solidFill>
            <a:schemeClr val="accent2"/>
          </a:solidFill>
          <a:latin typeface="+mn-lt"/>
        </a:defRPr>
      </a:lvl5pPr>
      <a:lvl6pPr marL="2514600" indent="-228600" algn="l" rtl="0" fontAlgn="base">
        <a:spcBef>
          <a:spcPct val="20000"/>
        </a:spcBef>
        <a:spcAft>
          <a:spcPct val="0"/>
        </a:spcAft>
        <a:buChar char="»"/>
        <a:defRPr sz="2400">
          <a:solidFill>
            <a:schemeClr val="accent2"/>
          </a:solidFill>
          <a:latin typeface="+mn-lt"/>
        </a:defRPr>
      </a:lvl6pPr>
      <a:lvl7pPr marL="2971800" indent="-228600" algn="l" rtl="0" fontAlgn="base">
        <a:spcBef>
          <a:spcPct val="20000"/>
        </a:spcBef>
        <a:spcAft>
          <a:spcPct val="0"/>
        </a:spcAft>
        <a:buChar char="»"/>
        <a:defRPr sz="2400">
          <a:solidFill>
            <a:schemeClr val="accent2"/>
          </a:solidFill>
          <a:latin typeface="+mn-lt"/>
        </a:defRPr>
      </a:lvl7pPr>
      <a:lvl8pPr marL="3429000" indent="-228600" algn="l" rtl="0" fontAlgn="base">
        <a:spcBef>
          <a:spcPct val="20000"/>
        </a:spcBef>
        <a:spcAft>
          <a:spcPct val="0"/>
        </a:spcAft>
        <a:buChar char="»"/>
        <a:defRPr sz="2400">
          <a:solidFill>
            <a:schemeClr val="accent2"/>
          </a:solidFill>
          <a:latin typeface="+mn-lt"/>
        </a:defRPr>
      </a:lvl8pPr>
      <a:lvl9pPr marL="3886200" indent="-228600" algn="l" rtl="0" fontAlgn="base">
        <a:spcBef>
          <a:spcPct val="20000"/>
        </a:spcBef>
        <a:spcAft>
          <a:spcPct val="0"/>
        </a:spcAft>
        <a:buChar char="»"/>
        <a:defRPr sz="24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www.dol.gov/whd/flsa/index.htm#cmp" TargetMode="External"/><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hyperlink" Target="http://www.dol.gov/whd/overtime/final2016" TargetMode="External"/><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381000"/>
            <a:ext cx="9144000" cy="1317625"/>
          </a:xfrm>
        </p:spPr>
        <p:txBody>
          <a:bodyPr/>
          <a:lstStyle/>
          <a:p>
            <a:pPr eaLnBrk="1" hangingPunct="1"/>
            <a:r>
              <a:rPr lang="en-US"/>
              <a:t>Fair Labor Standards Act</a:t>
            </a:r>
          </a:p>
        </p:txBody>
      </p:sp>
      <p:sp>
        <p:nvSpPr>
          <p:cNvPr id="4099" name="Rectangle 3"/>
          <p:cNvSpPr>
            <a:spLocks noGrp="1" noChangeArrowheads="1"/>
          </p:cNvSpPr>
          <p:nvPr>
            <p:ph type="subTitle" idx="1"/>
          </p:nvPr>
        </p:nvSpPr>
        <p:spPr>
          <a:xfrm>
            <a:off x="228600" y="2057400"/>
            <a:ext cx="8001000" cy="3581400"/>
          </a:xfrm>
        </p:spPr>
        <p:txBody>
          <a:bodyPr/>
          <a:lstStyle/>
          <a:p>
            <a:pPr algn="l" eaLnBrk="1" hangingPunct="1"/>
            <a:endParaRPr lang="en-US" sz="3200" b="1"/>
          </a:p>
          <a:p>
            <a:pPr eaLnBrk="1" hangingPunct="1"/>
            <a:r>
              <a:rPr lang="en-US"/>
              <a:t>Presented by the </a:t>
            </a:r>
          </a:p>
          <a:p>
            <a:pPr eaLnBrk="1" hangingPunct="1"/>
            <a:r>
              <a:rPr lang="en-US"/>
              <a:t>U.S. Department of Labor </a:t>
            </a:r>
          </a:p>
          <a:p>
            <a:pPr eaLnBrk="1" hangingPunct="1"/>
            <a:r>
              <a:rPr lang="en-US"/>
              <a:t>Wage and Hour Division</a:t>
            </a:r>
          </a:p>
          <a:p>
            <a:pPr algn="l" eaLnBrk="1" hangingPunct="1"/>
            <a:endParaRPr lang="en-US"/>
          </a:p>
        </p:txBody>
      </p:sp>
      <p:sp>
        <p:nvSpPr>
          <p:cNvPr id="4100" name="Line 4"/>
          <p:cNvSpPr>
            <a:spLocks noChangeShapeType="1"/>
          </p:cNvSpPr>
          <p:nvPr/>
        </p:nvSpPr>
        <p:spPr bwMode="auto">
          <a:xfrm>
            <a:off x="0" y="1676400"/>
            <a:ext cx="9144000" cy="0"/>
          </a:xfrm>
          <a:prstGeom prst="line">
            <a:avLst/>
          </a:prstGeom>
          <a:noFill/>
          <a:ln w="127000">
            <a:solidFill>
              <a:schemeClr val="bg1"/>
            </a:solidFill>
            <a:round/>
            <a:headEnd/>
            <a:tailEnd/>
          </a:ln>
        </p:spPr>
        <p:txBody>
          <a:bodyPr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t>Major Provisions	</a:t>
            </a:r>
          </a:p>
        </p:txBody>
      </p:sp>
      <p:sp>
        <p:nvSpPr>
          <p:cNvPr id="5123" name="Rectangle 3"/>
          <p:cNvSpPr>
            <a:spLocks noGrp="1" noChangeArrowheads="1"/>
          </p:cNvSpPr>
          <p:nvPr>
            <p:ph type="body" idx="1"/>
          </p:nvPr>
        </p:nvSpPr>
        <p:spPr/>
        <p:txBody>
          <a:bodyPr/>
          <a:lstStyle/>
          <a:p>
            <a:pPr eaLnBrk="1" hangingPunct="1"/>
            <a:r>
              <a:rPr lang="en-US" sz="2800"/>
              <a:t>Coverage</a:t>
            </a:r>
          </a:p>
          <a:p>
            <a:pPr eaLnBrk="1" hangingPunct="1"/>
            <a:r>
              <a:rPr lang="en-US" sz="2800"/>
              <a:t>Minimum Wage</a:t>
            </a:r>
          </a:p>
          <a:p>
            <a:pPr eaLnBrk="1" hangingPunct="1"/>
            <a:r>
              <a:rPr lang="en-US" sz="2800"/>
              <a:t>Overtime Pay</a:t>
            </a:r>
          </a:p>
          <a:p>
            <a:pPr eaLnBrk="1" hangingPunct="1"/>
            <a:r>
              <a:rPr lang="en-US" sz="2800"/>
              <a:t>Youth Employment</a:t>
            </a:r>
          </a:p>
          <a:p>
            <a:pPr eaLnBrk="1" hangingPunct="1"/>
            <a:r>
              <a:rPr lang="en-US" sz="2800"/>
              <a:t>Recordkeeping</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t>Employment Relationship</a:t>
            </a:r>
          </a:p>
        </p:txBody>
      </p:sp>
      <p:sp>
        <p:nvSpPr>
          <p:cNvPr id="6147" name="Rectangle 3"/>
          <p:cNvSpPr>
            <a:spLocks noGrp="1" noChangeArrowheads="1"/>
          </p:cNvSpPr>
          <p:nvPr>
            <p:ph type="body" idx="1"/>
          </p:nvPr>
        </p:nvSpPr>
        <p:spPr>
          <a:xfrm>
            <a:off x="758825" y="2443163"/>
            <a:ext cx="6942138" cy="2008187"/>
          </a:xfrm>
        </p:spPr>
        <p:txBody>
          <a:bodyPr/>
          <a:lstStyle/>
          <a:p>
            <a:pPr eaLnBrk="1" hangingPunct="1">
              <a:buFontTx/>
              <a:buNone/>
            </a:pPr>
            <a:r>
              <a:rPr lang="en-US"/>
              <a:t>	In order for the FLSA to apply, there must be an employment relationship between the “employer” and the “employee”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ctrTitle"/>
          </p:nvPr>
        </p:nvSpPr>
        <p:spPr/>
        <p:txBody>
          <a:bodyPr/>
          <a:lstStyle/>
          <a:p>
            <a:pPr eaLnBrk="1" hangingPunct="1"/>
            <a:r>
              <a:rPr lang="en-US" sz="4400"/>
              <a:t>Coverage</a:t>
            </a:r>
          </a:p>
        </p:txBody>
      </p:sp>
      <p:sp>
        <p:nvSpPr>
          <p:cNvPr id="7171" name="Rectangle 5"/>
          <p:cNvSpPr>
            <a:spLocks noGrp="1" noChangeArrowheads="1"/>
          </p:cNvSpPr>
          <p:nvPr>
            <p:ph type="subTitle" idx="1"/>
          </p:nvPr>
        </p:nvSpPr>
        <p:spPr/>
        <p:txBody>
          <a:bodyPr/>
          <a:lstStyle/>
          <a:p>
            <a:pPr eaLnBrk="1" hangingPunct="1"/>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t>Coverage</a:t>
            </a:r>
          </a:p>
        </p:txBody>
      </p:sp>
      <p:sp>
        <p:nvSpPr>
          <p:cNvPr id="8195" name="Rectangle 3"/>
          <p:cNvSpPr>
            <a:spLocks noGrp="1" noChangeArrowheads="1"/>
          </p:cNvSpPr>
          <p:nvPr>
            <p:ph type="body" idx="1"/>
          </p:nvPr>
        </p:nvSpPr>
        <p:spPr/>
        <p:txBody>
          <a:bodyPr/>
          <a:lstStyle/>
          <a:p>
            <a:pPr marL="0" indent="0" eaLnBrk="1" hangingPunct="1">
              <a:buFontTx/>
              <a:buNone/>
            </a:pPr>
            <a:r>
              <a:rPr lang="en-US" dirty="0"/>
              <a:t>More than 135 million workers in more than 7 million workplaces are protected or “</a:t>
            </a:r>
            <a:r>
              <a:rPr lang="en-US" b="1" dirty="0"/>
              <a:t>covered</a:t>
            </a:r>
            <a:r>
              <a:rPr lang="en-US" dirty="0"/>
              <a:t>” by the Fair Labor Standards Act (FLSA), which is enforced by the Wage and Hour Division of the U.S. Department of Labor </a:t>
            </a:r>
          </a:p>
          <a:p>
            <a:pPr marL="0" indent="0" eaLnBrk="1" hangingPunct="1">
              <a:buFontTx/>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52400"/>
            <a:ext cx="9144000" cy="1066800"/>
          </a:xfrm>
        </p:spPr>
        <p:txBody>
          <a:bodyPr/>
          <a:lstStyle/>
          <a:p>
            <a:pPr eaLnBrk="1" hangingPunct="1"/>
            <a:r>
              <a:rPr lang="en-US" altLang="en-US"/>
              <a:t>Coverage</a:t>
            </a:r>
          </a:p>
        </p:txBody>
      </p:sp>
      <p:sp>
        <p:nvSpPr>
          <p:cNvPr id="10243" name="Rectangle 3"/>
          <p:cNvSpPr>
            <a:spLocks noGrp="1" noChangeArrowheads="1"/>
          </p:cNvSpPr>
          <p:nvPr>
            <p:ph idx="1"/>
          </p:nvPr>
        </p:nvSpPr>
        <p:spPr>
          <a:xfrm>
            <a:off x="228600" y="1676400"/>
            <a:ext cx="8001000" cy="4144963"/>
          </a:xfrm>
        </p:spPr>
        <p:txBody>
          <a:bodyPr/>
          <a:lstStyle/>
          <a:p>
            <a:pPr eaLnBrk="1" hangingPunct="1">
              <a:buFontTx/>
              <a:buNone/>
              <a:defRPr/>
            </a:pPr>
            <a:r>
              <a:rPr lang="en-US" altLang="en-US" b="1" i="1" dirty="0"/>
              <a:t>Two types of coverage:</a:t>
            </a:r>
          </a:p>
          <a:p>
            <a:pPr eaLnBrk="1" hangingPunct="1">
              <a:buFontTx/>
              <a:buNone/>
              <a:defRPr/>
            </a:pPr>
            <a:endParaRPr lang="en-US" altLang="en-US" sz="1800" dirty="0"/>
          </a:p>
          <a:p>
            <a:pPr eaLnBrk="1" hangingPunct="1">
              <a:defRPr/>
            </a:pPr>
            <a:r>
              <a:rPr lang="en-US" altLang="en-US" i="1" u="sng" dirty="0"/>
              <a:t>Enterprise coverage</a:t>
            </a:r>
            <a:r>
              <a:rPr lang="en-US" altLang="en-US" dirty="0"/>
              <a:t>: If an enterprise is covered, all employees of the enterprise are entitled to FLSA protections; and</a:t>
            </a:r>
          </a:p>
          <a:p>
            <a:pPr eaLnBrk="1" hangingPunct="1">
              <a:defRPr/>
            </a:pPr>
            <a:endParaRPr lang="en-US" altLang="en-US" sz="900" dirty="0"/>
          </a:p>
          <a:p>
            <a:pPr marL="0" indent="0" eaLnBrk="1" hangingPunct="1">
              <a:buFontTx/>
              <a:buNone/>
              <a:defRPr/>
            </a:pPr>
            <a:endParaRPr lang="en-US" altLang="en-US" sz="1600" dirty="0"/>
          </a:p>
          <a:p>
            <a:pPr eaLnBrk="1" hangingPunct="1">
              <a:defRPr/>
            </a:pPr>
            <a:r>
              <a:rPr lang="en-US" altLang="en-US" i="1" u="sng" dirty="0"/>
              <a:t>Individual coverage</a:t>
            </a:r>
            <a:r>
              <a:rPr lang="en-US" altLang="en-US" dirty="0"/>
              <a:t>: Even if the enterprise is not covered, individual employees may be covered and entitled to FLSA protections</a:t>
            </a:r>
          </a:p>
        </p:txBody>
      </p:sp>
    </p:spTree>
    <p:extLst>
      <p:ext uri="{BB962C8B-B14F-4D97-AF65-F5344CB8AC3E}">
        <p14:creationId xmlns:p14="http://schemas.microsoft.com/office/powerpoint/2010/main" val="274609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0" y="228600"/>
            <a:ext cx="9144000" cy="990600"/>
          </a:xfrm>
        </p:spPr>
        <p:txBody>
          <a:bodyPr/>
          <a:lstStyle/>
          <a:p>
            <a:r>
              <a:rPr lang="en-US" altLang="en-US"/>
              <a:t>Enterprise Coverage</a:t>
            </a:r>
          </a:p>
        </p:txBody>
      </p:sp>
      <p:sp>
        <p:nvSpPr>
          <p:cNvPr id="8195" name="Content Placeholder 2"/>
          <p:cNvSpPr>
            <a:spLocks noGrp="1"/>
          </p:cNvSpPr>
          <p:nvPr>
            <p:ph idx="1"/>
          </p:nvPr>
        </p:nvSpPr>
        <p:spPr>
          <a:xfrm>
            <a:off x="152400" y="1295400"/>
            <a:ext cx="8001000" cy="4572000"/>
          </a:xfrm>
        </p:spPr>
        <p:txBody>
          <a:bodyPr/>
          <a:lstStyle/>
          <a:p>
            <a:pPr marL="0" indent="0">
              <a:buFontTx/>
              <a:buNone/>
            </a:pPr>
            <a:r>
              <a:rPr lang="en-US" altLang="en-US" sz="2000" i="1" dirty="0"/>
              <a:t>A business may operate a covered enterprise under the FLSA if:</a:t>
            </a:r>
          </a:p>
          <a:p>
            <a:pPr marL="0" indent="0">
              <a:spcBef>
                <a:spcPct val="0"/>
              </a:spcBef>
              <a:buFontTx/>
              <a:buNone/>
            </a:pPr>
            <a:endParaRPr lang="en-US" altLang="en-US" sz="2000" i="1" dirty="0"/>
          </a:p>
          <a:p>
            <a:pPr lvl="1">
              <a:spcBef>
                <a:spcPct val="0"/>
              </a:spcBef>
            </a:pPr>
            <a:r>
              <a:rPr lang="en-US" altLang="en-US" sz="2000" dirty="0"/>
              <a:t>It engages in ordinary commercial activities—performed for a business purpose—that result in sales made or business done of no less than $500,000 (the Annual Dollar Volume or “ADV” threshold). </a:t>
            </a:r>
          </a:p>
          <a:p>
            <a:pPr lvl="1">
              <a:spcBef>
                <a:spcPct val="0"/>
              </a:spcBef>
              <a:buFontTx/>
              <a:buNone/>
            </a:pPr>
            <a:endParaRPr lang="en-US" altLang="en-US" sz="2000" dirty="0"/>
          </a:p>
          <a:p>
            <a:pPr lvl="1">
              <a:spcBef>
                <a:spcPct val="0"/>
              </a:spcBef>
            </a:pPr>
            <a:r>
              <a:rPr lang="en-US" altLang="en-US" sz="2000" dirty="0"/>
              <a:t>It has two or more employees engaged in commerce or in the production of goods for commerce.</a:t>
            </a:r>
          </a:p>
          <a:p>
            <a:pPr marL="0" indent="0">
              <a:buFontTx/>
              <a:buNone/>
            </a:pPr>
            <a:endParaRPr lang="en-US" altLang="en-US" sz="2000" b="1" i="1" u="sng" dirty="0">
              <a:ea typeface="Verdana" pitchFamily="34" charset="0"/>
              <a:cs typeface="Verdana" pitchFamily="34" charset="0"/>
            </a:endParaRPr>
          </a:p>
          <a:p>
            <a:pPr marL="0" indent="0">
              <a:buFontTx/>
              <a:buNone/>
            </a:pPr>
            <a:r>
              <a:rPr lang="en-US" altLang="en-US" sz="2000" b="1" i="1" u="sng" dirty="0">
                <a:ea typeface="Verdana" pitchFamily="34" charset="0"/>
                <a:cs typeface="Verdana" pitchFamily="34" charset="0"/>
              </a:rPr>
              <a:t>Note:</a:t>
            </a:r>
            <a:r>
              <a:rPr lang="en-US" altLang="en-US" sz="2000" i="1" dirty="0">
                <a:ea typeface="Verdana" pitchFamily="34" charset="0"/>
                <a:cs typeface="Verdana" pitchFamily="34" charset="0"/>
              </a:rPr>
              <a:t> </a:t>
            </a:r>
            <a:r>
              <a:rPr lang="en-US" altLang="en-US" sz="2000" dirty="0">
                <a:solidFill>
                  <a:srgbClr val="FF0000"/>
                </a:solidFill>
                <a:ea typeface="Verdana" pitchFamily="34" charset="0"/>
                <a:cs typeface="Verdana" pitchFamily="34" charset="0"/>
              </a:rPr>
              <a:t> </a:t>
            </a:r>
            <a:r>
              <a:rPr lang="en-US" altLang="en-US" sz="2000" i="1" dirty="0">
                <a:ea typeface="Verdana" pitchFamily="34" charset="0"/>
                <a:cs typeface="Verdana" pitchFamily="34" charset="0"/>
              </a:rPr>
              <a:t>§3(s)(1)(A) –  Enterprise Coverage </a:t>
            </a:r>
          </a:p>
          <a:p>
            <a:pPr marL="0" indent="0"/>
            <a:endParaRPr lang="en-US" altLang="en-US" sz="1800" dirty="0"/>
          </a:p>
          <a:p>
            <a:pPr marL="0" indent="0">
              <a:buFontTx/>
              <a:buNone/>
            </a:pPr>
            <a:r>
              <a:rPr lang="en-US" altLang="en-US" sz="2000" dirty="0"/>
              <a:t>  </a:t>
            </a:r>
          </a:p>
          <a:p>
            <a:pPr marL="0" indent="0">
              <a:buFontTx/>
              <a:buNone/>
            </a:pPr>
            <a:endParaRPr lang="en-US" altLang="en-US" sz="1800" dirty="0"/>
          </a:p>
          <a:p>
            <a:pPr marL="0" indent="0">
              <a:buFontTx/>
              <a:buNone/>
            </a:pPr>
            <a:endParaRPr lang="en-US" altLang="en-US" sz="1800" dirty="0"/>
          </a:p>
        </p:txBody>
      </p:sp>
    </p:spTree>
    <p:extLst>
      <p:ext uri="{BB962C8B-B14F-4D97-AF65-F5344CB8AC3E}">
        <p14:creationId xmlns:p14="http://schemas.microsoft.com/office/powerpoint/2010/main" val="3476905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0" y="152400"/>
            <a:ext cx="9144000" cy="1371600"/>
          </a:xfrm>
        </p:spPr>
        <p:txBody>
          <a:bodyPr/>
          <a:lstStyle/>
          <a:p>
            <a:r>
              <a:rPr lang="en-US" altLang="en-US" dirty="0"/>
              <a:t>Enterprise Coverage </a:t>
            </a:r>
          </a:p>
        </p:txBody>
      </p:sp>
      <p:sp>
        <p:nvSpPr>
          <p:cNvPr id="13315" name="Content Placeholder 2"/>
          <p:cNvSpPr>
            <a:spLocks noGrp="1"/>
          </p:cNvSpPr>
          <p:nvPr>
            <p:ph idx="1"/>
          </p:nvPr>
        </p:nvSpPr>
        <p:spPr>
          <a:xfrm>
            <a:off x="152400" y="1676400"/>
            <a:ext cx="8153400" cy="3962400"/>
          </a:xfrm>
        </p:spPr>
        <p:txBody>
          <a:bodyPr/>
          <a:lstStyle/>
          <a:p>
            <a:pPr marL="0" indent="0">
              <a:buFontTx/>
              <a:buNone/>
              <a:defRPr/>
            </a:pPr>
            <a:r>
              <a:rPr lang="en-US" altLang="en-US" i="1" dirty="0"/>
              <a:t>A business may also be a “named enterprise.”</a:t>
            </a:r>
          </a:p>
          <a:p>
            <a:pPr marL="0" indent="0">
              <a:buFontTx/>
              <a:buNone/>
              <a:defRPr/>
            </a:pPr>
            <a:endParaRPr lang="en-US" altLang="en-US" sz="1200" dirty="0"/>
          </a:p>
          <a:p>
            <a:pPr>
              <a:defRPr/>
            </a:pPr>
            <a:r>
              <a:rPr lang="en-US" altLang="en-US" sz="2000" dirty="0"/>
              <a:t>Named enterprises include hospitals, organizations providing medical or nursing care for residents, schools, preschools, and government agencies (federal, state, and local).</a:t>
            </a:r>
          </a:p>
          <a:p>
            <a:pPr>
              <a:defRPr/>
            </a:pPr>
            <a:r>
              <a:rPr lang="en-US" altLang="en-US" sz="2000" dirty="0"/>
              <a:t>Named enterprises are covered </a:t>
            </a:r>
            <a:r>
              <a:rPr lang="en-US" altLang="en-US" sz="2000" u="sng" dirty="0"/>
              <a:t>regardless of their ADV</a:t>
            </a:r>
            <a:r>
              <a:rPr lang="en-US" altLang="en-US" sz="2000" dirty="0"/>
              <a:t>.</a:t>
            </a:r>
            <a:endParaRPr lang="en-US" altLang="en-US" sz="1200" dirty="0"/>
          </a:p>
          <a:p>
            <a:pPr>
              <a:defRPr/>
            </a:pPr>
            <a:endParaRPr lang="en-US" altLang="en-US" sz="2000" dirty="0"/>
          </a:p>
          <a:p>
            <a:pPr>
              <a:defRPr/>
            </a:pPr>
            <a:r>
              <a:rPr lang="en-US" altLang="en-US" sz="2000" dirty="0"/>
              <a:t>Every employee of a named enterprise is entitled to minimum wage and overtime protections, unless the employee is exempt.</a:t>
            </a:r>
          </a:p>
          <a:p>
            <a:pPr marL="0" indent="0">
              <a:buFontTx/>
              <a:buNone/>
              <a:defRPr/>
            </a:pPr>
            <a:endParaRPr lang="en-US" altLang="en-US" sz="2000" b="1" i="1" u="sng" dirty="0"/>
          </a:p>
          <a:p>
            <a:pPr marL="0" indent="0">
              <a:buFontTx/>
              <a:buNone/>
              <a:defRPr/>
            </a:pPr>
            <a:endParaRPr lang="en-US" altLang="en-US" dirty="0"/>
          </a:p>
        </p:txBody>
      </p:sp>
    </p:spTree>
    <p:extLst>
      <p:ext uri="{BB962C8B-B14F-4D97-AF65-F5344CB8AC3E}">
        <p14:creationId xmlns:p14="http://schemas.microsoft.com/office/powerpoint/2010/main" val="161321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228600"/>
            <a:ext cx="9144000" cy="1066800"/>
          </a:xfrm>
        </p:spPr>
        <p:txBody>
          <a:bodyPr/>
          <a:lstStyle/>
          <a:p>
            <a:r>
              <a:rPr lang="en-US" altLang="en-US"/>
              <a:t>Individual Coverage</a:t>
            </a:r>
          </a:p>
        </p:txBody>
      </p:sp>
      <p:sp>
        <p:nvSpPr>
          <p:cNvPr id="17411" name="Content Placeholder 2"/>
          <p:cNvSpPr>
            <a:spLocks noGrp="1"/>
          </p:cNvSpPr>
          <p:nvPr>
            <p:ph idx="1"/>
          </p:nvPr>
        </p:nvSpPr>
        <p:spPr>
          <a:xfrm>
            <a:off x="381000" y="1524000"/>
            <a:ext cx="8001000" cy="4525963"/>
          </a:xfrm>
        </p:spPr>
        <p:txBody>
          <a:bodyPr/>
          <a:lstStyle/>
          <a:p>
            <a:pPr marL="0" indent="0">
              <a:buFontTx/>
              <a:buNone/>
              <a:defRPr/>
            </a:pPr>
            <a:r>
              <a:rPr lang="en-US" altLang="en-US" sz="2200" dirty="0"/>
              <a:t>Employees of businesses who are not covered on an enterprise basis may still be covered individually.</a:t>
            </a:r>
          </a:p>
          <a:p>
            <a:pPr>
              <a:defRPr/>
            </a:pPr>
            <a:endParaRPr lang="en-US" altLang="en-US" sz="800" dirty="0"/>
          </a:p>
          <a:p>
            <a:pPr>
              <a:defRPr/>
            </a:pPr>
            <a:r>
              <a:rPr lang="en-US" altLang="en-US" sz="2200" dirty="0"/>
              <a:t>The employee’s (not the establishment’s) activities, determine coverage. </a:t>
            </a:r>
          </a:p>
          <a:p>
            <a:pPr>
              <a:defRPr/>
            </a:pPr>
            <a:endParaRPr lang="en-US" altLang="en-US" sz="800" dirty="0"/>
          </a:p>
          <a:p>
            <a:pPr>
              <a:defRPr/>
            </a:pPr>
            <a:r>
              <a:rPr lang="en-US" altLang="en-US" sz="2200" dirty="0"/>
              <a:t>Individual coverage applies on a workweek basis. </a:t>
            </a:r>
          </a:p>
          <a:p>
            <a:pPr marL="0" indent="0">
              <a:buFontTx/>
              <a:buNone/>
              <a:defRPr/>
            </a:pPr>
            <a:endParaRPr lang="en-US" altLang="en-US" sz="800" b="1" i="1" u="sng" dirty="0">
              <a:latin typeface="Tahoma" pitchFamily="34" charset="0"/>
            </a:endParaRPr>
          </a:p>
          <a:p>
            <a:pPr marL="0" indent="0">
              <a:buFontTx/>
              <a:buNone/>
              <a:defRPr/>
            </a:pPr>
            <a:r>
              <a:rPr lang="en-US" altLang="en-US" sz="2000" b="1" i="1" u="sng" dirty="0">
                <a:latin typeface="Tahoma" pitchFamily="34" charset="0"/>
              </a:rPr>
              <a:t>Note:</a:t>
            </a:r>
            <a:r>
              <a:rPr lang="en-US" altLang="en-US" sz="2000" i="1" dirty="0"/>
              <a:t> 29 C.F.R. </a:t>
            </a:r>
            <a:r>
              <a:rPr lang="en-US" altLang="en-US" sz="2000" i="1" dirty="0">
                <a:latin typeface="Tahoma" pitchFamily="34" charset="0"/>
              </a:rPr>
              <a:t>§</a:t>
            </a:r>
            <a:r>
              <a:rPr lang="en-US" altLang="en-US" sz="2000" i="1" dirty="0"/>
              <a:t>776.0 – Individual Coverage</a:t>
            </a:r>
          </a:p>
        </p:txBody>
      </p:sp>
    </p:spTree>
    <p:extLst>
      <p:ext uri="{BB962C8B-B14F-4D97-AF65-F5344CB8AC3E}">
        <p14:creationId xmlns:p14="http://schemas.microsoft.com/office/powerpoint/2010/main" val="1083845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228600"/>
            <a:ext cx="9144000" cy="1143000"/>
          </a:xfrm>
        </p:spPr>
        <p:txBody>
          <a:bodyPr/>
          <a:lstStyle/>
          <a:p>
            <a:r>
              <a:rPr lang="en-US" altLang="en-US"/>
              <a:t>Individual Coverage  </a:t>
            </a:r>
          </a:p>
        </p:txBody>
      </p:sp>
      <p:sp>
        <p:nvSpPr>
          <p:cNvPr id="12291" name="Rectangle 3"/>
          <p:cNvSpPr>
            <a:spLocks noGrp="1" noChangeArrowheads="1"/>
          </p:cNvSpPr>
          <p:nvPr>
            <p:ph idx="1"/>
          </p:nvPr>
        </p:nvSpPr>
        <p:spPr>
          <a:xfrm>
            <a:off x="304800" y="1600200"/>
            <a:ext cx="8001000" cy="4191000"/>
          </a:xfrm>
        </p:spPr>
        <p:txBody>
          <a:bodyPr/>
          <a:lstStyle/>
          <a:p>
            <a:pPr marL="0" indent="0">
              <a:buFontTx/>
              <a:buNone/>
              <a:defRPr/>
            </a:pPr>
            <a:r>
              <a:rPr lang="en-US" altLang="en-US" dirty="0"/>
              <a:t>Includes workers who are engaged in:</a:t>
            </a:r>
          </a:p>
          <a:p>
            <a:pPr lvl="1">
              <a:buFont typeface="Arial" pitchFamily="34" charset="0"/>
              <a:buChar char="•"/>
              <a:defRPr/>
            </a:pPr>
            <a:r>
              <a:rPr lang="en-US" altLang="en-US" dirty="0"/>
              <a:t>Interstate commerce or the production of goods for interstate commerce</a:t>
            </a:r>
          </a:p>
          <a:p>
            <a:pPr marL="457200" lvl="1" indent="0">
              <a:buFontTx/>
              <a:buNone/>
              <a:defRPr/>
            </a:pPr>
            <a:endParaRPr lang="en-US" altLang="en-US" sz="800" dirty="0"/>
          </a:p>
          <a:p>
            <a:pPr lvl="1">
              <a:buFont typeface="Arial" pitchFamily="34" charset="0"/>
              <a:buChar char="•"/>
              <a:defRPr/>
            </a:pPr>
            <a:r>
              <a:rPr lang="en-US" altLang="en-US" dirty="0"/>
              <a:t>Domestic service—including home care.</a:t>
            </a:r>
          </a:p>
          <a:p>
            <a:pPr marL="457200" lvl="1" indent="0">
              <a:buFontTx/>
              <a:buNone/>
              <a:defRPr/>
            </a:pPr>
            <a:endParaRPr lang="en-US" altLang="en-US" b="1" i="1" u="sng" dirty="0">
              <a:latin typeface="Arial" pitchFamily="34" charset="0"/>
            </a:endParaRPr>
          </a:p>
          <a:p>
            <a:pPr marL="457200" lvl="1" indent="0">
              <a:buFontTx/>
              <a:buNone/>
              <a:defRPr/>
            </a:pPr>
            <a:r>
              <a:rPr lang="en-US" altLang="en-US" b="1" i="1" u="sng" dirty="0">
                <a:latin typeface="Arial" pitchFamily="34" charset="0"/>
              </a:rPr>
              <a:t>Note</a:t>
            </a:r>
            <a:r>
              <a:rPr lang="en-US" altLang="en-US" dirty="0">
                <a:latin typeface="Arial" pitchFamily="34" charset="0"/>
              </a:rPr>
              <a:t>: </a:t>
            </a:r>
            <a:r>
              <a:rPr lang="en-US" altLang="en-US" i="1" dirty="0">
                <a:latin typeface="Arial" pitchFamily="34" charset="0"/>
              </a:rPr>
              <a:t>29 C.F.R. §776.11 – Individual Coverage</a:t>
            </a:r>
          </a:p>
          <a:p>
            <a:pPr marL="457200" lvl="1" indent="0">
              <a:buFontTx/>
              <a:buNone/>
              <a:defRPr/>
            </a:pPr>
            <a:endParaRPr lang="en-US" altLang="en-US" dirty="0"/>
          </a:p>
        </p:txBody>
      </p:sp>
    </p:spTree>
    <p:extLst>
      <p:ext uri="{BB962C8B-B14F-4D97-AF65-F5344CB8AC3E}">
        <p14:creationId xmlns:p14="http://schemas.microsoft.com/office/powerpoint/2010/main" val="610112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Individual Coverage</a:t>
            </a:r>
          </a:p>
        </p:txBody>
      </p:sp>
      <p:sp>
        <p:nvSpPr>
          <p:cNvPr id="17411" name="Content Placeholder 2"/>
          <p:cNvSpPr>
            <a:spLocks noGrp="1"/>
          </p:cNvSpPr>
          <p:nvPr>
            <p:ph idx="1"/>
          </p:nvPr>
        </p:nvSpPr>
        <p:spPr/>
        <p:txBody>
          <a:bodyPr/>
          <a:lstStyle/>
          <a:p>
            <a:r>
              <a:rPr lang="en-US" altLang="en-US"/>
              <a:t>Interstate commerce includes:</a:t>
            </a:r>
          </a:p>
          <a:p>
            <a:pPr lvl="1"/>
            <a:r>
              <a:rPr lang="en-US" altLang="en-US"/>
              <a:t>making out-of-state phone calls; </a:t>
            </a:r>
          </a:p>
          <a:p>
            <a:pPr lvl="1"/>
            <a:r>
              <a:rPr lang="en-US" altLang="en-US"/>
              <a:t>receiving/sending interstate mail or electronic communications; </a:t>
            </a:r>
          </a:p>
          <a:p>
            <a:pPr lvl="1"/>
            <a:r>
              <a:rPr lang="en-US" altLang="en-US"/>
              <a:t>ordering or receiving goods from an out-of-state supplier; </a:t>
            </a:r>
          </a:p>
          <a:p>
            <a:pPr lvl="1"/>
            <a:r>
              <a:rPr lang="en-US" altLang="en-US"/>
              <a:t>handling credit card transactions or performing the accounting or bookkeeping for such activities.</a:t>
            </a:r>
          </a:p>
        </p:txBody>
      </p:sp>
    </p:spTree>
    <p:extLst>
      <p:ext uri="{BB962C8B-B14F-4D97-AF65-F5344CB8AC3E}">
        <p14:creationId xmlns:p14="http://schemas.microsoft.com/office/powerpoint/2010/main" val="302983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t>The Bottom Line</a:t>
            </a:r>
          </a:p>
        </p:txBody>
      </p:sp>
      <p:sp>
        <p:nvSpPr>
          <p:cNvPr id="12291" name="Rectangle 3"/>
          <p:cNvSpPr>
            <a:spLocks noGrp="1" noChangeArrowheads="1"/>
          </p:cNvSpPr>
          <p:nvPr>
            <p:ph type="body" idx="1"/>
          </p:nvPr>
        </p:nvSpPr>
        <p:spPr/>
        <p:txBody>
          <a:bodyPr/>
          <a:lstStyle/>
          <a:p>
            <a:pPr eaLnBrk="1" hangingPunct="1"/>
            <a:r>
              <a:rPr lang="en-US"/>
              <a:t>Almost every employee in the United States is covered by the FLSA </a:t>
            </a:r>
          </a:p>
          <a:p>
            <a:pPr eaLnBrk="1" hangingPunct="1"/>
            <a:r>
              <a:rPr lang="en-US"/>
              <a:t>Examples of employees who may not be covered</a:t>
            </a:r>
          </a:p>
          <a:p>
            <a:pPr lvl="1" eaLnBrk="1" hangingPunct="1"/>
            <a:r>
              <a:rPr lang="en-US"/>
              <a:t>Employees working for small construction companies </a:t>
            </a:r>
          </a:p>
          <a:p>
            <a:pPr lvl="1" eaLnBrk="1" hangingPunct="1"/>
            <a:r>
              <a:rPr lang="en-US"/>
              <a:t>Employees working for small independently </a:t>
            </a:r>
          </a:p>
          <a:p>
            <a:pPr lvl="1" eaLnBrk="1" hangingPunct="1">
              <a:buFontTx/>
              <a:buNone/>
            </a:pPr>
            <a:r>
              <a:rPr lang="en-US"/>
              <a:t>   owned retail or service businesses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ctrTitle"/>
          </p:nvPr>
        </p:nvSpPr>
        <p:spPr/>
        <p:txBody>
          <a:bodyPr/>
          <a:lstStyle/>
          <a:p>
            <a:pPr eaLnBrk="1" hangingPunct="1"/>
            <a:r>
              <a:rPr lang="en-US"/>
              <a:t>Minimum Wage</a:t>
            </a:r>
          </a:p>
        </p:txBody>
      </p:sp>
      <p:sp>
        <p:nvSpPr>
          <p:cNvPr id="13315" name="Rectangle 5"/>
          <p:cNvSpPr>
            <a:spLocks noGrp="1" noChangeArrowheads="1"/>
          </p:cNvSpPr>
          <p:nvPr>
            <p:ph type="subTitle" idx="1"/>
          </p:nvPr>
        </p:nvSpPr>
        <p:spPr/>
        <p:txBody>
          <a:bodyPr/>
          <a:lstStyle/>
          <a:p>
            <a:pPr eaLnBrk="1" hangingPunct="1"/>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t>Minimum Wage: Basics</a:t>
            </a:r>
          </a:p>
        </p:txBody>
      </p:sp>
      <p:sp>
        <p:nvSpPr>
          <p:cNvPr id="14339" name="Rectangle 3"/>
          <p:cNvSpPr>
            <a:spLocks noGrp="1" noChangeArrowheads="1"/>
          </p:cNvSpPr>
          <p:nvPr>
            <p:ph type="body" idx="1"/>
          </p:nvPr>
        </p:nvSpPr>
        <p:spPr/>
        <p:txBody>
          <a:bodyPr/>
          <a:lstStyle/>
          <a:p>
            <a:pPr eaLnBrk="1" hangingPunct="1"/>
            <a:r>
              <a:rPr lang="en-US" dirty="0"/>
              <a:t>Covered, non-exempt employees must be paid not less than the federal minimum wage for all hours worked</a:t>
            </a:r>
          </a:p>
          <a:p>
            <a:pPr eaLnBrk="1" hangingPunct="1"/>
            <a:r>
              <a:rPr lang="en-US" dirty="0"/>
              <a:t>The minimum wage is $7.25 per hour</a:t>
            </a:r>
          </a:p>
          <a:p>
            <a:pPr eaLnBrk="1" hangingPunct="1"/>
            <a:r>
              <a:rPr lang="en-US" dirty="0"/>
              <a:t>Cash or equivalent – free and clear</a:t>
            </a:r>
          </a:p>
          <a:p>
            <a:pPr eaLnBrk="1" hangingPunct="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t>Minimum Wage: Issues</a:t>
            </a:r>
          </a:p>
        </p:txBody>
      </p:sp>
      <p:sp>
        <p:nvSpPr>
          <p:cNvPr id="15363" name="Rectangle 3"/>
          <p:cNvSpPr>
            <a:spLocks noGrp="1" noChangeArrowheads="1"/>
          </p:cNvSpPr>
          <p:nvPr>
            <p:ph type="body" idx="1"/>
          </p:nvPr>
        </p:nvSpPr>
        <p:spPr>
          <a:xfrm>
            <a:off x="609600" y="1981200"/>
            <a:ext cx="7550150" cy="4144963"/>
          </a:xfrm>
        </p:spPr>
        <p:txBody>
          <a:bodyPr/>
          <a:lstStyle/>
          <a:p>
            <a:pPr eaLnBrk="1" hangingPunct="1"/>
            <a:r>
              <a:rPr lang="en-US"/>
              <a:t>Compensation Included</a:t>
            </a:r>
          </a:p>
          <a:p>
            <a:pPr eaLnBrk="1" hangingPunct="1"/>
            <a:r>
              <a:rPr lang="en-US"/>
              <a:t>Deductions</a:t>
            </a:r>
          </a:p>
          <a:p>
            <a:pPr eaLnBrk="1" hangingPunct="1"/>
            <a:r>
              <a:rPr lang="en-US"/>
              <a:t>Tipped Employees </a:t>
            </a:r>
          </a:p>
          <a:p>
            <a:pPr eaLnBrk="1" hangingPunct="1"/>
            <a:r>
              <a:rPr lang="en-US"/>
              <a:t>Hours Worked</a:t>
            </a:r>
          </a:p>
          <a:p>
            <a:pPr eaLnBrk="1" hangingPunct="1"/>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t>Compensation Included </a:t>
            </a:r>
          </a:p>
        </p:txBody>
      </p:sp>
      <p:sp>
        <p:nvSpPr>
          <p:cNvPr id="16387" name="Rectangle 3"/>
          <p:cNvSpPr>
            <a:spLocks noGrp="1" noChangeArrowheads="1"/>
          </p:cNvSpPr>
          <p:nvPr>
            <p:ph type="body" idx="1"/>
          </p:nvPr>
        </p:nvSpPr>
        <p:spPr>
          <a:xfrm>
            <a:off x="533400" y="1752600"/>
            <a:ext cx="7696200" cy="4144963"/>
          </a:xfrm>
        </p:spPr>
        <p:txBody>
          <a:bodyPr/>
          <a:lstStyle/>
          <a:p>
            <a:pPr eaLnBrk="1" hangingPunct="1"/>
            <a:r>
              <a:rPr lang="en-US" dirty="0"/>
              <a:t>Wages (salary, hourly, piece rate)</a:t>
            </a:r>
          </a:p>
          <a:p>
            <a:pPr eaLnBrk="1" hangingPunct="1"/>
            <a:r>
              <a:rPr lang="en-US" dirty="0"/>
              <a:t>Commissions</a:t>
            </a:r>
          </a:p>
          <a:p>
            <a:pPr eaLnBrk="1" hangingPunct="1"/>
            <a:r>
              <a:rPr lang="en-US" dirty="0"/>
              <a:t>Certain bonuses</a:t>
            </a:r>
          </a:p>
          <a:p>
            <a:pPr eaLnBrk="1" hangingPunct="1"/>
            <a:r>
              <a:rPr lang="en-US" dirty="0"/>
              <a:t>Tips received by eligible tipped employees (up to $5.12 per hour) </a:t>
            </a:r>
          </a:p>
          <a:p>
            <a:pPr eaLnBrk="1" hangingPunct="1"/>
            <a:r>
              <a:rPr lang="en-US" dirty="0"/>
              <a:t>Reasonable cost of room, board and other “facilities” provided by the employer for the employee’s benefit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Board and Lodging</a:t>
            </a:r>
          </a:p>
        </p:txBody>
      </p:sp>
      <p:sp>
        <p:nvSpPr>
          <p:cNvPr id="17411" name="Rectangle 3"/>
          <p:cNvSpPr>
            <a:spLocks noGrp="1" noChangeArrowheads="1"/>
          </p:cNvSpPr>
          <p:nvPr>
            <p:ph type="body" idx="1"/>
          </p:nvPr>
        </p:nvSpPr>
        <p:spPr>
          <a:xfrm>
            <a:off x="457200" y="2057400"/>
            <a:ext cx="7772400" cy="4114800"/>
          </a:xfrm>
        </p:spPr>
        <p:txBody>
          <a:bodyPr/>
          <a:lstStyle/>
          <a:p>
            <a:pPr eaLnBrk="1" hangingPunct="1"/>
            <a:r>
              <a:rPr lang="en-US"/>
              <a:t>Cannot exceed actual cost</a:t>
            </a:r>
          </a:p>
          <a:p>
            <a:pPr eaLnBrk="1" hangingPunct="1"/>
            <a:r>
              <a:rPr lang="en-US"/>
              <a:t>Cannot include a profit to the employer</a:t>
            </a:r>
          </a:p>
          <a:p>
            <a:pPr eaLnBrk="1" hangingPunct="1"/>
            <a:r>
              <a:rPr lang="en-US"/>
              <a:t>Employer’s method of determining reasonable cost should follow good accounting practices</a:t>
            </a:r>
          </a:p>
          <a:p>
            <a:pPr eaLnBrk="1" hangingPunct="1"/>
            <a:r>
              <a:rPr lang="en-US"/>
              <a:t>Employer cannot take a credit when no cost is incurred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t>Deductions</a:t>
            </a:r>
          </a:p>
        </p:txBody>
      </p:sp>
      <p:sp>
        <p:nvSpPr>
          <p:cNvPr id="18435" name="Rectangle 3"/>
          <p:cNvSpPr>
            <a:spLocks noGrp="1" noChangeArrowheads="1"/>
          </p:cNvSpPr>
          <p:nvPr>
            <p:ph type="body" idx="1"/>
          </p:nvPr>
        </p:nvSpPr>
        <p:spPr>
          <a:xfrm>
            <a:off x="1322388" y="1981200"/>
            <a:ext cx="6627812" cy="3895725"/>
          </a:xfrm>
        </p:spPr>
        <p:txBody>
          <a:bodyPr/>
          <a:lstStyle/>
          <a:p>
            <a:pPr eaLnBrk="1" hangingPunct="1">
              <a:lnSpc>
                <a:spcPct val="80000"/>
              </a:lnSpc>
              <a:buFontTx/>
              <a:buNone/>
            </a:pPr>
            <a:r>
              <a:rPr lang="en-US"/>
              <a:t>Deductions from pay illegal if</a:t>
            </a:r>
          </a:p>
          <a:p>
            <a:pPr lvl="1" eaLnBrk="1" hangingPunct="1">
              <a:lnSpc>
                <a:spcPct val="80000"/>
              </a:lnSpc>
            </a:pPr>
            <a:r>
              <a:rPr lang="en-US"/>
              <a:t>Deduction is for item considered primarily for the benefit or convenience of the employer; and</a:t>
            </a:r>
          </a:p>
          <a:p>
            <a:pPr lvl="1" eaLnBrk="1" hangingPunct="1">
              <a:lnSpc>
                <a:spcPct val="80000"/>
              </a:lnSpc>
            </a:pPr>
            <a:r>
              <a:rPr lang="en-US"/>
              <a:t>The deduction reduces employee’s earnings below required minimum wage</a:t>
            </a:r>
          </a:p>
          <a:p>
            <a:pPr eaLnBrk="1" hangingPunct="1">
              <a:lnSpc>
                <a:spcPct val="80000"/>
              </a:lnSpc>
              <a:buFontTx/>
              <a:buNone/>
            </a:pPr>
            <a:r>
              <a:rPr lang="en-US"/>
              <a:t>Examples of illegal deductions </a:t>
            </a:r>
          </a:p>
          <a:p>
            <a:pPr lvl="1" eaLnBrk="1" hangingPunct="1">
              <a:lnSpc>
                <a:spcPct val="80000"/>
              </a:lnSpc>
              <a:buFontTx/>
              <a:buChar char="•"/>
            </a:pPr>
            <a:r>
              <a:rPr lang="en-US"/>
              <a:t>Tools used for work</a:t>
            </a:r>
          </a:p>
          <a:p>
            <a:pPr lvl="1" eaLnBrk="1" hangingPunct="1">
              <a:lnSpc>
                <a:spcPct val="80000"/>
              </a:lnSpc>
              <a:buFontTx/>
              <a:buChar char="•"/>
            </a:pPr>
            <a:r>
              <a:rPr lang="en-US"/>
              <a:t>Damages to employer’s property</a:t>
            </a:r>
          </a:p>
          <a:p>
            <a:pPr lvl="1" eaLnBrk="1" hangingPunct="1">
              <a:lnSpc>
                <a:spcPct val="80000"/>
              </a:lnSpc>
              <a:buFontTx/>
              <a:buChar char="•"/>
            </a:pPr>
            <a:r>
              <a:rPr lang="en-US"/>
              <a:t>Cash register shortages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Minimum Wage Example</a:t>
            </a:r>
          </a:p>
        </p:txBody>
      </p:sp>
      <p:sp>
        <p:nvSpPr>
          <p:cNvPr id="19459" name="Rectangle 3"/>
          <p:cNvSpPr>
            <a:spLocks noGrp="1" noChangeArrowheads="1"/>
          </p:cNvSpPr>
          <p:nvPr>
            <p:ph type="body" idx="1"/>
          </p:nvPr>
        </p:nvSpPr>
        <p:spPr>
          <a:xfrm>
            <a:off x="1219200" y="2057400"/>
            <a:ext cx="7010400" cy="4114800"/>
          </a:xfrm>
        </p:spPr>
        <p:txBody>
          <a:bodyPr/>
          <a:lstStyle/>
          <a:p>
            <a:pPr marL="0" indent="0" eaLnBrk="1" hangingPunct="1">
              <a:buFontTx/>
              <a:buNone/>
            </a:pPr>
            <a:r>
              <a:rPr lang="en-US"/>
              <a:t>Employee receives $9 per hour for 40 hours plus $5 in commission and $20 in reasonable cost of board, lodging or other facilities</a:t>
            </a:r>
          </a:p>
          <a:p>
            <a:pPr marL="0" indent="0" eaLnBrk="1" hangingPunct="1">
              <a:buFontTx/>
              <a:buNone/>
            </a:pPr>
            <a:endParaRPr lang="en-US"/>
          </a:p>
          <a:p>
            <a:pPr marL="0" indent="0" eaLnBrk="1" hangingPunct="1">
              <a:buFontTx/>
              <a:buNone/>
            </a:pPr>
            <a:r>
              <a:rPr lang="en-US"/>
              <a:t>Total earnings = $360 + $5 + $20 = $385</a:t>
            </a:r>
          </a:p>
          <a:p>
            <a:pPr marL="0" indent="0" eaLnBrk="1" hangingPunct="1">
              <a:buFontTx/>
              <a:buNone/>
            </a:pPr>
            <a:endParaRPr lang="en-US"/>
          </a:p>
          <a:p>
            <a:pPr marL="0" indent="0" eaLnBrk="1" hangingPunct="1">
              <a:buFontTx/>
              <a:buNone/>
            </a:pPr>
            <a:r>
              <a:rPr lang="en-US"/>
              <a:t>Total earnings/total hours $385/40 = $9.63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t>Tipped Employee</a:t>
            </a:r>
          </a:p>
        </p:txBody>
      </p:sp>
      <p:sp>
        <p:nvSpPr>
          <p:cNvPr id="20483" name="Rectangle 3"/>
          <p:cNvSpPr>
            <a:spLocks noGrp="1" noChangeArrowheads="1"/>
          </p:cNvSpPr>
          <p:nvPr>
            <p:ph type="body" idx="1"/>
          </p:nvPr>
        </p:nvSpPr>
        <p:spPr/>
        <p:txBody>
          <a:bodyPr/>
          <a:lstStyle/>
          <a:p>
            <a:pPr eaLnBrk="1" hangingPunct="1">
              <a:lnSpc>
                <a:spcPct val="90000"/>
              </a:lnSpc>
            </a:pPr>
            <a:r>
              <a:rPr lang="en-US"/>
              <a:t>Works in occupation in which he or she customarily and regularly receives more than $30 per month in tips</a:t>
            </a:r>
          </a:p>
          <a:p>
            <a:pPr eaLnBrk="1" hangingPunct="1">
              <a:lnSpc>
                <a:spcPct val="90000"/>
              </a:lnSpc>
            </a:pPr>
            <a:endParaRPr lang="en-US"/>
          </a:p>
          <a:p>
            <a:pPr eaLnBrk="1" hangingPunct="1">
              <a:lnSpc>
                <a:spcPct val="90000"/>
              </a:lnSpc>
            </a:pPr>
            <a:r>
              <a:rPr lang="en-US"/>
              <a:t>Paid at least $2.13 in cash by employer, who may claim a “tip credit” for the rest of minimum wage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t>Tip Credit</a:t>
            </a:r>
          </a:p>
        </p:txBody>
      </p:sp>
      <p:sp>
        <p:nvSpPr>
          <p:cNvPr id="21507" name="Rectangle 3"/>
          <p:cNvSpPr>
            <a:spLocks noGrp="1" noChangeArrowheads="1"/>
          </p:cNvSpPr>
          <p:nvPr>
            <p:ph type="body" idx="1"/>
          </p:nvPr>
        </p:nvSpPr>
        <p:spPr/>
        <p:txBody>
          <a:bodyPr/>
          <a:lstStyle/>
          <a:p>
            <a:pPr eaLnBrk="1" hangingPunct="1">
              <a:buFontTx/>
              <a:buNone/>
            </a:pPr>
            <a:r>
              <a:rPr lang="en-US" sz="2200"/>
              <a:t>Employer may claim “tip credit” only if</a:t>
            </a:r>
          </a:p>
          <a:p>
            <a:pPr lvl="1" eaLnBrk="1" hangingPunct="1">
              <a:buFontTx/>
              <a:buChar char="•"/>
            </a:pPr>
            <a:r>
              <a:rPr lang="en-US" sz="2000"/>
              <a:t>The employer informs each tipped employee about the tip credit allowance, including amount to be credited before the credit is utilized</a:t>
            </a:r>
          </a:p>
          <a:p>
            <a:pPr lvl="1" eaLnBrk="1" hangingPunct="1">
              <a:buFontTx/>
              <a:buChar char="•"/>
            </a:pPr>
            <a:r>
              <a:rPr lang="en-US" sz="2000"/>
              <a:t>The employer can document that the employee received at least enough tips to bring the total wage paid up to minimum wage or more</a:t>
            </a:r>
          </a:p>
          <a:p>
            <a:pPr lvl="1" eaLnBrk="1" hangingPunct="1">
              <a:buFontTx/>
              <a:buChar char="•"/>
            </a:pPr>
            <a:r>
              <a:rPr lang="en-US" sz="2000"/>
              <a:t>All tips are retained by the employee and are not shared with the employer or other employees, unless through a valid tip pooling arrangement</a:t>
            </a:r>
          </a:p>
          <a:p>
            <a:pPr eaLnBrk="1" hangingPunct="1"/>
            <a:endParaRPr lang="en-US"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ctrTitle"/>
          </p:nvPr>
        </p:nvSpPr>
        <p:spPr/>
        <p:txBody>
          <a:bodyPr/>
          <a:lstStyle/>
          <a:p>
            <a:pPr eaLnBrk="1" hangingPunct="1"/>
            <a:r>
              <a:rPr lang="en-US" dirty="0"/>
              <a:t>Hours Worked </a:t>
            </a:r>
          </a:p>
        </p:txBody>
      </p:sp>
      <p:sp>
        <p:nvSpPr>
          <p:cNvPr id="13315" name="Rectangle 5"/>
          <p:cNvSpPr>
            <a:spLocks noGrp="1" noChangeArrowheads="1"/>
          </p:cNvSpPr>
          <p:nvPr>
            <p:ph type="subTitle" idx="1"/>
          </p:nvPr>
        </p:nvSpPr>
        <p:spPr/>
        <p:txBody>
          <a:bodyPr/>
          <a:lstStyle/>
          <a:p>
            <a:pPr eaLnBrk="1" hangingPunct="1"/>
            <a:endParaRPr lang="en-US"/>
          </a:p>
        </p:txBody>
      </p:sp>
    </p:spTree>
    <p:extLst>
      <p:ext uri="{BB962C8B-B14F-4D97-AF65-F5344CB8AC3E}">
        <p14:creationId xmlns:p14="http://schemas.microsoft.com/office/powerpoint/2010/main" val="355777620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t>Hours Worked: Issues</a:t>
            </a:r>
          </a:p>
        </p:txBody>
      </p:sp>
      <p:sp>
        <p:nvSpPr>
          <p:cNvPr id="22531" name="Rectangle 3"/>
          <p:cNvSpPr>
            <a:spLocks noGrp="1" noChangeArrowheads="1"/>
          </p:cNvSpPr>
          <p:nvPr>
            <p:ph type="body" idx="1"/>
          </p:nvPr>
        </p:nvSpPr>
        <p:spPr/>
        <p:txBody>
          <a:bodyPr/>
          <a:lstStyle/>
          <a:p>
            <a:pPr eaLnBrk="1" hangingPunct="1"/>
            <a:r>
              <a:rPr lang="en-US"/>
              <a:t>Suffered or Permitted</a:t>
            </a:r>
          </a:p>
          <a:p>
            <a:pPr eaLnBrk="1" hangingPunct="1"/>
            <a:r>
              <a:rPr lang="en-US"/>
              <a:t>Waiting Time</a:t>
            </a:r>
          </a:p>
          <a:p>
            <a:pPr eaLnBrk="1" hangingPunct="1"/>
            <a:r>
              <a:rPr lang="en-US"/>
              <a:t>On-Call Time</a:t>
            </a:r>
          </a:p>
          <a:p>
            <a:pPr eaLnBrk="1" hangingPunct="1"/>
            <a:r>
              <a:rPr lang="en-US"/>
              <a:t>Meal and Rest Periods</a:t>
            </a:r>
          </a:p>
          <a:p>
            <a:pPr eaLnBrk="1" hangingPunct="1"/>
            <a:r>
              <a:rPr lang="en-US"/>
              <a:t>Training Time</a:t>
            </a:r>
          </a:p>
          <a:p>
            <a:pPr eaLnBrk="1" hangingPunct="1"/>
            <a:r>
              <a:rPr lang="en-US"/>
              <a:t>Travel Time</a:t>
            </a:r>
          </a:p>
          <a:p>
            <a:pPr eaLnBrk="1" hangingPunct="1"/>
            <a:r>
              <a:rPr lang="en-US"/>
              <a:t>Sleep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t>Suffered or Permitted</a:t>
            </a:r>
          </a:p>
        </p:txBody>
      </p:sp>
      <p:sp>
        <p:nvSpPr>
          <p:cNvPr id="23555" name="Rectangle 3"/>
          <p:cNvSpPr>
            <a:spLocks noGrp="1" noChangeArrowheads="1"/>
          </p:cNvSpPr>
          <p:nvPr>
            <p:ph type="body" idx="1"/>
          </p:nvPr>
        </p:nvSpPr>
        <p:spPr/>
        <p:txBody>
          <a:bodyPr/>
          <a:lstStyle/>
          <a:p>
            <a:pPr eaLnBrk="1" hangingPunct="1">
              <a:buFontTx/>
              <a:buNone/>
            </a:pPr>
            <a:r>
              <a:rPr lang="en-US"/>
              <a:t>   </a:t>
            </a:r>
          </a:p>
          <a:p>
            <a:pPr eaLnBrk="1" hangingPunct="1">
              <a:buFontTx/>
              <a:buNone/>
            </a:pPr>
            <a:endParaRPr lang="en-US"/>
          </a:p>
          <a:p>
            <a:pPr eaLnBrk="1" hangingPunct="1">
              <a:buFontTx/>
              <a:buNone/>
            </a:pPr>
            <a:r>
              <a:rPr lang="en-US"/>
              <a:t>  </a:t>
            </a:r>
            <a:r>
              <a:rPr lang="en-US" sz="2800"/>
              <a:t>Work not requested but suffered or permitted is work time</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t>Waiting Time</a:t>
            </a:r>
          </a:p>
        </p:txBody>
      </p:sp>
      <p:sp>
        <p:nvSpPr>
          <p:cNvPr id="24579" name="Rectangle 3"/>
          <p:cNvSpPr>
            <a:spLocks noGrp="1" noChangeArrowheads="1"/>
          </p:cNvSpPr>
          <p:nvPr>
            <p:ph type="body" idx="1"/>
          </p:nvPr>
        </p:nvSpPr>
        <p:spPr>
          <a:xfrm>
            <a:off x="304800" y="1981200"/>
            <a:ext cx="8001000" cy="2667000"/>
          </a:xfrm>
        </p:spPr>
        <p:txBody>
          <a:bodyPr/>
          <a:lstStyle/>
          <a:p>
            <a:pPr eaLnBrk="1" hangingPunct="1">
              <a:buFontTx/>
              <a:buNone/>
            </a:pPr>
            <a:r>
              <a:rPr lang="en-US" sz="2200"/>
              <a:t>Counted as hours worked when</a:t>
            </a:r>
          </a:p>
          <a:p>
            <a:pPr lvl="1" eaLnBrk="1" hangingPunct="1">
              <a:buFontTx/>
              <a:buChar char="•"/>
            </a:pPr>
            <a:r>
              <a:rPr lang="en-US" sz="2200"/>
              <a:t>Employee is unable to use the time effectively for his or her own purposes; and </a:t>
            </a:r>
          </a:p>
          <a:p>
            <a:pPr lvl="1" eaLnBrk="1" hangingPunct="1">
              <a:buFontTx/>
              <a:buChar char="•"/>
            </a:pPr>
            <a:r>
              <a:rPr lang="en-US" sz="2200"/>
              <a:t>Time is controlled by the employer</a:t>
            </a:r>
          </a:p>
          <a:p>
            <a:pPr eaLnBrk="1" hangingPunct="1"/>
            <a:endParaRPr lang="en-US" sz="2200"/>
          </a:p>
          <a:p>
            <a:pPr eaLnBrk="1" hangingPunct="1">
              <a:buFontTx/>
              <a:buNone/>
            </a:pPr>
            <a:r>
              <a:rPr lang="en-US" sz="2200"/>
              <a:t>Not counted as hours worked when</a:t>
            </a:r>
          </a:p>
          <a:p>
            <a:pPr lvl="1" eaLnBrk="1" hangingPunct="1">
              <a:buFontTx/>
              <a:buChar char="•"/>
            </a:pPr>
            <a:r>
              <a:rPr lang="en-US" sz="2200"/>
              <a:t>Employee is completely relieved from duty; and </a:t>
            </a:r>
          </a:p>
          <a:p>
            <a:pPr lvl="1" eaLnBrk="1" hangingPunct="1">
              <a:buFontTx/>
              <a:buChar char="•"/>
            </a:pPr>
            <a:r>
              <a:rPr lang="en-US" sz="2200"/>
              <a:t>Time is long enough to enable the employee to use it effectively for his or her own purposes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228600"/>
            <a:ext cx="9144000" cy="1143000"/>
          </a:xfrm>
        </p:spPr>
        <p:txBody>
          <a:bodyPr/>
          <a:lstStyle/>
          <a:p>
            <a:pPr eaLnBrk="1" hangingPunct="1"/>
            <a:r>
              <a:rPr lang="en-US"/>
              <a:t>On-Call Time</a:t>
            </a:r>
          </a:p>
        </p:txBody>
      </p:sp>
      <p:sp>
        <p:nvSpPr>
          <p:cNvPr id="25603" name="Rectangle 3"/>
          <p:cNvSpPr>
            <a:spLocks noGrp="1" noChangeArrowheads="1"/>
          </p:cNvSpPr>
          <p:nvPr>
            <p:ph type="body" idx="1"/>
          </p:nvPr>
        </p:nvSpPr>
        <p:spPr>
          <a:xfrm>
            <a:off x="304800" y="1752600"/>
            <a:ext cx="8001000" cy="2895600"/>
          </a:xfrm>
        </p:spPr>
        <p:txBody>
          <a:bodyPr/>
          <a:lstStyle/>
          <a:p>
            <a:pPr eaLnBrk="1" hangingPunct="1">
              <a:buFontTx/>
              <a:buNone/>
            </a:pPr>
            <a:r>
              <a:rPr lang="en-US" sz="2200" dirty="0"/>
              <a:t>On-call time is hours worked when</a:t>
            </a:r>
          </a:p>
          <a:p>
            <a:pPr lvl="1" eaLnBrk="1" hangingPunct="1">
              <a:buFontTx/>
              <a:buChar char="•"/>
            </a:pPr>
            <a:r>
              <a:rPr lang="en-US" sz="2200" dirty="0"/>
              <a:t>Employee has to stay on the employer’s premises </a:t>
            </a:r>
          </a:p>
          <a:p>
            <a:pPr lvl="1" eaLnBrk="1" hangingPunct="1">
              <a:buFontTx/>
              <a:buChar char="•"/>
            </a:pPr>
            <a:r>
              <a:rPr lang="en-US" sz="2200" dirty="0"/>
              <a:t>Employee has to stay so close to the employer’s premises that the employee cannot use that time effectively for his or her own purposes</a:t>
            </a:r>
          </a:p>
          <a:p>
            <a:pPr eaLnBrk="1" hangingPunct="1">
              <a:buFontTx/>
              <a:buNone/>
            </a:pPr>
            <a:endParaRPr lang="en-US" sz="800" dirty="0"/>
          </a:p>
          <a:p>
            <a:pPr eaLnBrk="1" hangingPunct="1">
              <a:buFontTx/>
              <a:buNone/>
            </a:pPr>
            <a:r>
              <a:rPr lang="en-US" sz="2200" dirty="0"/>
              <a:t>On-call time is not hours worked when</a:t>
            </a:r>
          </a:p>
          <a:p>
            <a:pPr lvl="1" eaLnBrk="1" hangingPunct="1">
              <a:buFontTx/>
              <a:buChar char="•"/>
            </a:pPr>
            <a:r>
              <a:rPr lang="en-US" sz="2200" dirty="0"/>
              <a:t>Employee is required to carry a pager</a:t>
            </a:r>
          </a:p>
          <a:p>
            <a:pPr lvl="1" eaLnBrk="1" hangingPunct="1">
              <a:buFontTx/>
              <a:buChar char="•"/>
            </a:pPr>
            <a:r>
              <a:rPr lang="en-US" sz="2200" dirty="0"/>
              <a:t>Employee is required to leave word at home or with the employer where he or she can be reached</a:t>
            </a:r>
          </a:p>
          <a:p>
            <a:pPr lvl="1" eaLnBrk="1" hangingPunct="1"/>
            <a:endParaRPr lang="en-US" sz="2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t>Meal and Rest Periods</a:t>
            </a:r>
          </a:p>
        </p:txBody>
      </p:sp>
      <p:sp>
        <p:nvSpPr>
          <p:cNvPr id="26627" name="Rectangle 3"/>
          <p:cNvSpPr>
            <a:spLocks noGrp="1" noChangeArrowheads="1"/>
          </p:cNvSpPr>
          <p:nvPr>
            <p:ph type="body" idx="1"/>
          </p:nvPr>
        </p:nvSpPr>
        <p:spPr/>
        <p:txBody>
          <a:bodyPr/>
          <a:lstStyle/>
          <a:p>
            <a:pPr eaLnBrk="1" hangingPunct="1">
              <a:lnSpc>
                <a:spcPct val="90000"/>
              </a:lnSpc>
              <a:buFontTx/>
              <a:buNone/>
            </a:pPr>
            <a:r>
              <a:rPr lang="en-US"/>
              <a:t>	Meal periods are not hours worked when the employee is relieved of duties for the purpose of eating a meal </a:t>
            </a:r>
          </a:p>
          <a:p>
            <a:pPr eaLnBrk="1" hangingPunct="1">
              <a:lnSpc>
                <a:spcPct val="90000"/>
              </a:lnSpc>
              <a:buFontTx/>
              <a:buNone/>
            </a:pPr>
            <a:endParaRPr lang="en-US"/>
          </a:p>
          <a:p>
            <a:pPr eaLnBrk="1" hangingPunct="1">
              <a:lnSpc>
                <a:spcPct val="90000"/>
              </a:lnSpc>
              <a:buFontTx/>
              <a:buNone/>
            </a:pPr>
            <a:r>
              <a:rPr lang="en-US"/>
              <a:t>	Rest periods of short duration (normally 5 to 20 minutes) are counted as hours worked and must be paid</a:t>
            </a:r>
            <a:endParaRPr lang="en-US" sz="2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t>Training Time</a:t>
            </a:r>
          </a:p>
        </p:txBody>
      </p:sp>
      <p:sp>
        <p:nvSpPr>
          <p:cNvPr id="27651" name="Rectangle 3"/>
          <p:cNvSpPr>
            <a:spLocks noGrp="1" noChangeArrowheads="1"/>
          </p:cNvSpPr>
          <p:nvPr>
            <p:ph type="body" idx="1"/>
          </p:nvPr>
        </p:nvSpPr>
        <p:spPr/>
        <p:txBody>
          <a:bodyPr/>
          <a:lstStyle/>
          <a:p>
            <a:pPr eaLnBrk="1" hangingPunct="1">
              <a:lnSpc>
                <a:spcPct val="90000"/>
              </a:lnSpc>
              <a:buFontTx/>
              <a:buNone/>
            </a:pPr>
            <a:r>
              <a:rPr lang="en-US"/>
              <a:t>	Time employees spend in meetings, lectures, or training is considered hours worked and must be paid, unless</a:t>
            </a:r>
          </a:p>
          <a:p>
            <a:pPr lvl="1" eaLnBrk="1" hangingPunct="1">
              <a:lnSpc>
                <a:spcPct val="90000"/>
              </a:lnSpc>
              <a:buFontTx/>
              <a:buChar char="•"/>
            </a:pPr>
            <a:r>
              <a:rPr lang="en-US"/>
              <a:t>Attendance is outside regular working hours</a:t>
            </a:r>
          </a:p>
          <a:p>
            <a:pPr lvl="1" eaLnBrk="1" hangingPunct="1">
              <a:lnSpc>
                <a:spcPct val="90000"/>
              </a:lnSpc>
              <a:buFontTx/>
              <a:buChar char="•"/>
            </a:pPr>
            <a:r>
              <a:rPr lang="en-US"/>
              <a:t>Attendance is voluntary</a:t>
            </a:r>
          </a:p>
          <a:p>
            <a:pPr lvl="1" eaLnBrk="1" hangingPunct="1">
              <a:lnSpc>
                <a:spcPct val="90000"/>
              </a:lnSpc>
              <a:buFontTx/>
              <a:buChar char="•"/>
            </a:pPr>
            <a:r>
              <a:rPr lang="en-US"/>
              <a:t>The course, lecture, or meeting is not job related</a:t>
            </a:r>
          </a:p>
          <a:p>
            <a:pPr lvl="1" eaLnBrk="1" hangingPunct="1">
              <a:lnSpc>
                <a:spcPct val="90000"/>
              </a:lnSpc>
              <a:buFontTx/>
              <a:buChar char="•"/>
            </a:pPr>
            <a:r>
              <a:rPr lang="en-US"/>
              <a:t>The employee does not perform any productive work during attendance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Travel Time</a:t>
            </a:r>
          </a:p>
        </p:txBody>
      </p:sp>
      <p:sp>
        <p:nvSpPr>
          <p:cNvPr id="28675" name="Rectangle 3"/>
          <p:cNvSpPr>
            <a:spLocks noGrp="1" noChangeArrowheads="1"/>
          </p:cNvSpPr>
          <p:nvPr>
            <p:ph type="body" idx="1"/>
          </p:nvPr>
        </p:nvSpPr>
        <p:spPr>
          <a:xfrm>
            <a:off x="304800" y="2057400"/>
            <a:ext cx="8001000" cy="3505200"/>
          </a:xfrm>
        </p:spPr>
        <p:txBody>
          <a:bodyPr/>
          <a:lstStyle/>
          <a:p>
            <a:pPr eaLnBrk="1" hangingPunct="1"/>
            <a:r>
              <a:rPr lang="en-US"/>
              <a:t>Ordinary home to work travel is not work time</a:t>
            </a:r>
          </a:p>
          <a:p>
            <a:pPr eaLnBrk="1" hangingPunct="1"/>
            <a:endParaRPr lang="en-US"/>
          </a:p>
          <a:p>
            <a:pPr eaLnBrk="1" hangingPunct="1"/>
            <a:r>
              <a:rPr lang="en-US"/>
              <a:t>Travel between job sites during the normal work day is work time</a:t>
            </a:r>
          </a:p>
          <a:p>
            <a:pPr eaLnBrk="1" hangingPunct="1"/>
            <a:endParaRPr lang="en-US"/>
          </a:p>
          <a:p>
            <a:pPr eaLnBrk="1" hangingPunct="1"/>
            <a:r>
              <a:rPr lang="en-US"/>
              <a:t>Special rules apply to travel away from the employee’s home community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t>Sleep Time</a:t>
            </a:r>
          </a:p>
        </p:txBody>
      </p:sp>
      <p:sp>
        <p:nvSpPr>
          <p:cNvPr id="29699" name="Rectangle 3"/>
          <p:cNvSpPr>
            <a:spLocks noGrp="1" noChangeArrowheads="1"/>
          </p:cNvSpPr>
          <p:nvPr>
            <p:ph type="body" idx="1"/>
          </p:nvPr>
        </p:nvSpPr>
        <p:spPr>
          <a:xfrm>
            <a:off x="609600" y="1828800"/>
            <a:ext cx="7696200" cy="4297363"/>
          </a:xfrm>
        </p:spPr>
        <p:txBody>
          <a:bodyPr/>
          <a:lstStyle/>
          <a:p>
            <a:pPr eaLnBrk="1" hangingPunct="1">
              <a:lnSpc>
                <a:spcPct val="90000"/>
              </a:lnSpc>
              <a:buFontTx/>
              <a:buNone/>
            </a:pPr>
            <a:r>
              <a:rPr lang="en-US" dirty="0"/>
              <a:t>Less than 24 hour duty	</a:t>
            </a:r>
          </a:p>
          <a:p>
            <a:pPr lvl="1" eaLnBrk="1" hangingPunct="1">
              <a:lnSpc>
                <a:spcPct val="90000"/>
              </a:lnSpc>
              <a:buFontTx/>
              <a:buChar char="•"/>
            </a:pPr>
            <a:r>
              <a:rPr lang="en-US" dirty="0"/>
              <a:t>Employee who is on duty for less than 24 hours is considered to be working even if allowed to sleep or engage in other personal pursuits</a:t>
            </a:r>
          </a:p>
          <a:p>
            <a:pPr eaLnBrk="1" hangingPunct="1">
              <a:lnSpc>
                <a:spcPct val="90000"/>
              </a:lnSpc>
              <a:buFontTx/>
              <a:buNone/>
            </a:pPr>
            <a:endParaRPr lang="en-US" sz="800" dirty="0"/>
          </a:p>
          <a:p>
            <a:pPr eaLnBrk="1" hangingPunct="1">
              <a:lnSpc>
                <a:spcPct val="90000"/>
              </a:lnSpc>
              <a:buFontTx/>
              <a:buNone/>
            </a:pPr>
            <a:endParaRPr lang="en-US" sz="1200" dirty="0"/>
          </a:p>
          <a:p>
            <a:pPr eaLnBrk="1" hangingPunct="1">
              <a:lnSpc>
                <a:spcPct val="90000"/>
              </a:lnSpc>
              <a:buFontTx/>
              <a:buNone/>
            </a:pPr>
            <a:r>
              <a:rPr lang="en-US" dirty="0"/>
              <a:t>Duty of 24 hours or more</a:t>
            </a:r>
          </a:p>
          <a:p>
            <a:pPr lvl="1" eaLnBrk="1" hangingPunct="1">
              <a:lnSpc>
                <a:spcPct val="90000"/>
              </a:lnSpc>
              <a:buFontTx/>
              <a:buChar char="•"/>
            </a:pPr>
            <a:r>
              <a:rPr lang="en-US" dirty="0"/>
              <a:t>Parties can agree to exclude bona fide sleep and meal periods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ctrTitle"/>
          </p:nvPr>
        </p:nvSpPr>
        <p:spPr/>
        <p:txBody>
          <a:bodyPr/>
          <a:lstStyle/>
          <a:p>
            <a:pPr eaLnBrk="1" hangingPunct="1"/>
            <a:r>
              <a:rPr lang="en-US"/>
              <a:t>Overtime</a:t>
            </a:r>
          </a:p>
        </p:txBody>
      </p:sp>
      <p:sp>
        <p:nvSpPr>
          <p:cNvPr id="30723" name="Rectangle 5"/>
          <p:cNvSpPr>
            <a:spLocks noGrp="1" noChangeArrowheads="1"/>
          </p:cNvSpPr>
          <p:nvPr>
            <p:ph type="subTitle" idx="1"/>
          </p:nvPr>
        </p:nvSpPr>
        <p:spPr/>
        <p:txBody>
          <a:bodyPr/>
          <a:lstStyle/>
          <a:p>
            <a:pPr eaLnBrk="1" hangingPunct="1"/>
            <a:endParaRPr 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t>Overtime Pay</a:t>
            </a:r>
          </a:p>
        </p:txBody>
      </p:sp>
      <p:sp>
        <p:nvSpPr>
          <p:cNvPr id="31747" name="Rectangle 3"/>
          <p:cNvSpPr>
            <a:spLocks noGrp="1" noChangeArrowheads="1"/>
          </p:cNvSpPr>
          <p:nvPr>
            <p:ph type="body" idx="1"/>
          </p:nvPr>
        </p:nvSpPr>
        <p:spPr/>
        <p:txBody>
          <a:bodyPr/>
          <a:lstStyle/>
          <a:p>
            <a:pPr eaLnBrk="1" hangingPunct="1">
              <a:buFontTx/>
              <a:buNone/>
            </a:pPr>
            <a:r>
              <a:rPr lang="en-US" sz="2800"/>
              <a:t>	Covered, non-exempt employees must receive one and one-half times the regular rate of pay for all hours worked over forty in a workweek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Overtime Issues</a:t>
            </a:r>
          </a:p>
        </p:txBody>
      </p:sp>
      <p:sp>
        <p:nvSpPr>
          <p:cNvPr id="32771" name="Rectangle 3"/>
          <p:cNvSpPr>
            <a:spLocks noGrp="1" noChangeArrowheads="1"/>
          </p:cNvSpPr>
          <p:nvPr>
            <p:ph type="body" idx="1"/>
          </p:nvPr>
        </p:nvSpPr>
        <p:spPr>
          <a:xfrm>
            <a:off x="1066800" y="1981200"/>
            <a:ext cx="7162800" cy="4114800"/>
          </a:xfrm>
        </p:spPr>
        <p:txBody>
          <a:bodyPr/>
          <a:lstStyle/>
          <a:p>
            <a:pPr eaLnBrk="1" hangingPunct="1"/>
            <a:r>
              <a:rPr lang="en-US"/>
              <a:t>Each workweek stands alone</a:t>
            </a:r>
          </a:p>
          <a:p>
            <a:pPr eaLnBrk="1" hangingPunct="1"/>
            <a:r>
              <a:rPr lang="en-US"/>
              <a:t>Regular rate</a:t>
            </a:r>
          </a:p>
          <a:p>
            <a:pPr lvl="1" eaLnBrk="1" hangingPunct="1"/>
            <a:r>
              <a:rPr lang="en-US"/>
              <a:t>Payments excluded from rate</a:t>
            </a:r>
          </a:p>
          <a:p>
            <a:pPr lvl="1" eaLnBrk="1" hangingPunct="1"/>
            <a:r>
              <a:rPr lang="en-US"/>
              <a:t>Payments other than hourly rates</a:t>
            </a:r>
          </a:p>
          <a:p>
            <a:pPr lvl="1" eaLnBrk="1" hangingPunct="1"/>
            <a:r>
              <a:rPr lang="en-US"/>
              <a:t>Tipped Employees</a:t>
            </a:r>
          </a:p>
          <a:p>
            <a:pPr eaLnBrk="1" hangingPunct="1"/>
            <a:r>
              <a:rPr lang="en-US"/>
              <a:t>Deductions</a:t>
            </a:r>
          </a:p>
          <a:p>
            <a:pPr eaLnBrk="1" hangingPunct="1"/>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t>Workweek</a:t>
            </a:r>
          </a:p>
        </p:txBody>
      </p:sp>
      <p:sp>
        <p:nvSpPr>
          <p:cNvPr id="33795" name="Rectangle 3"/>
          <p:cNvSpPr>
            <a:spLocks noGrp="1" noChangeArrowheads="1"/>
          </p:cNvSpPr>
          <p:nvPr>
            <p:ph type="body" idx="1"/>
          </p:nvPr>
        </p:nvSpPr>
        <p:spPr>
          <a:xfrm>
            <a:off x="1143000" y="2044700"/>
            <a:ext cx="7086600" cy="2679700"/>
          </a:xfrm>
        </p:spPr>
        <p:txBody>
          <a:bodyPr/>
          <a:lstStyle/>
          <a:p>
            <a:pPr eaLnBrk="1" hangingPunct="1"/>
            <a:r>
              <a:rPr lang="en-US"/>
              <a:t>Compliance is determined by workweek, and each workweek stands by itself</a:t>
            </a:r>
          </a:p>
          <a:p>
            <a:pPr eaLnBrk="1" hangingPunct="1"/>
            <a:endParaRPr lang="en-US"/>
          </a:p>
          <a:p>
            <a:pPr eaLnBrk="1" hangingPunct="1"/>
            <a:r>
              <a:rPr lang="en-US"/>
              <a:t>Workweek is 7 consecutive 24 hour periods (168 hours)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t>Regular Rate</a:t>
            </a:r>
          </a:p>
        </p:txBody>
      </p:sp>
      <p:sp>
        <p:nvSpPr>
          <p:cNvPr id="34819" name="Rectangle 3"/>
          <p:cNvSpPr>
            <a:spLocks noGrp="1" noChangeArrowheads="1"/>
          </p:cNvSpPr>
          <p:nvPr>
            <p:ph type="body" idx="1"/>
          </p:nvPr>
        </p:nvSpPr>
        <p:spPr>
          <a:xfrm>
            <a:off x="990600" y="2057400"/>
            <a:ext cx="7196138" cy="3068638"/>
          </a:xfrm>
        </p:spPr>
        <p:txBody>
          <a:bodyPr/>
          <a:lstStyle/>
          <a:p>
            <a:pPr marL="909638" lvl="1" indent="-452438" eaLnBrk="1" hangingPunct="1">
              <a:lnSpc>
                <a:spcPct val="90000"/>
              </a:lnSpc>
              <a:buSzPct val="75000"/>
              <a:buFont typeface="Monotype Sorts" pitchFamily="2" charset="2"/>
              <a:buChar char="l"/>
            </a:pPr>
            <a:r>
              <a:rPr lang="en-US"/>
              <a:t>Is determined by dividing total earnings in the workweek by the total number of hours worked in the workweek</a:t>
            </a:r>
          </a:p>
          <a:p>
            <a:pPr marL="909638" lvl="1" indent="-452438" eaLnBrk="1" hangingPunct="1">
              <a:lnSpc>
                <a:spcPct val="90000"/>
              </a:lnSpc>
              <a:buSzPct val="75000"/>
              <a:buFont typeface="Monotype Sorts" pitchFamily="2" charset="2"/>
              <a:buNone/>
            </a:pPr>
            <a:endParaRPr lang="en-US"/>
          </a:p>
          <a:p>
            <a:pPr marL="909638" lvl="1" indent="-452438" eaLnBrk="1" hangingPunct="1">
              <a:lnSpc>
                <a:spcPct val="90000"/>
              </a:lnSpc>
              <a:buSzPct val="75000"/>
              <a:buFont typeface="Monotype Sorts" pitchFamily="2" charset="2"/>
              <a:buChar char="l"/>
            </a:pPr>
            <a:r>
              <a:rPr lang="en-US"/>
              <a:t>May not be less than the applicable minimum wage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t>Regular Rate Exclusions</a:t>
            </a:r>
          </a:p>
        </p:txBody>
      </p:sp>
      <p:sp>
        <p:nvSpPr>
          <p:cNvPr id="35843" name="Rectangle 3"/>
          <p:cNvSpPr>
            <a:spLocks noGrp="1" noChangeArrowheads="1"/>
          </p:cNvSpPr>
          <p:nvPr>
            <p:ph type="body" idx="1"/>
          </p:nvPr>
        </p:nvSpPr>
        <p:spPr>
          <a:xfrm>
            <a:off x="1782763" y="1981200"/>
            <a:ext cx="6827837" cy="4191000"/>
          </a:xfrm>
        </p:spPr>
        <p:txBody>
          <a:bodyPr/>
          <a:lstStyle/>
          <a:p>
            <a:pPr marL="0" indent="0" eaLnBrk="1" hangingPunct="1"/>
            <a:r>
              <a:rPr lang="en-US"/>
              <a:t> Sums paid as gifts</a:t>
            </a:r>
          </a:p>
          <a:p>
            <a:pPr marL="0" indent="0" eaLnBrk="1" hangingPunct="1"/>
            <a:r>
              <a:rPr lang="en-US"/>
              <a:t> Payments for time not worked</a:t>
            </a:r>
          </a:p>
          <a:p>
            <a:pPr marL="0" indent="0" eaLnBrk="1" hangingPunct="1"/>
            <a:r>
              <a:rPr lang="en-US"/>
              <a:t> Reimbursement for expenses</a:t>
            </a:r>
          </a:p>
          <a:p>
            <a:pPr marL="0" indent="0" eaLnBrk="1" hangingPunct="1"/>
            <a:r>
              <a:rPr lang="en-US"/>
              <a:t> Discretionary bonuses </a:t>
            </a:r>
          </a:p>
          <a:p>
            <a:pPr marL="0" indent="0" eaLnBrk="1" hangingPunct="1"/>
            <a:r>
              <a:rPr lang="en-US"/>
              <a:t> Profit sharing plans</a:t>
            </a:r>
          </a:p>
          <a:p>
            <a:pPr marL="0" indent="0" eaLnBrk="1" hangingPunct="1"/>
            <a:r>
              <a:rPr lang="en-US"/>
              <a:t> Retirement and insurance plans</a:t>
            </a:r>
          </a:p>
          <a:p>
            <a:pPr marL="0" indent="0" eaLnBrk="1" hangingPunct="1"/>
            <a:r>
              <a:rPr lang="en-US"/>
              <a:t> Overtime premium payments </a:t>
            </a:r>
          </a:p>
          <a:p>
            <a:pPr marL="0" indent="0" eaLnBrk="1" hangingPunct="1"/>
            <a:r>
              <a:rPr lang="en-US"/>
              <a:t> Stock options</a:t>
            </a:r>
          </a:p>
          <a:p>
            <a:pPr lvl="1" eaLnBrk="1" hangingPunct="1"/>
            <a:endParaRPr lang="en-US" sz="20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457200"/>
            <a:ext cx="9144000" cy="1028700"/>
          </a:xfrm>
        </p:spPr>
        <p:txBody>
          <a:bodyPr/>
          <a:lstStyle/>
          <a:p>
            <a:pPr eaLnBrk="1" hangingPunct="1"/>
            <a:r>
              <a:rPr lang="en-US"/>
              <a:t>Regular Rate (RR)</a:t>
            </a:r>
          </a:p>
        </p:txBody>
      </p:sp>
      <p:sp>
        <p:nvSpPr>
          <p:cNvPr id="36867" name="Rectangle 3"/>
          <p:cNvSpPr>
            <a:spLocks noGrp="1" noChangeArrowheads="1"/>
          </p:cNvSpPr>
          <p:nvPr>
            <p:ph type="body" idx="1"/>
          </p:nvPr>
        </p:nvSpPr>
        <p:spPr>
          <a:xfrm>
            <a:off x="381000" y="1981200"/>
            <a:ext cx="8077200" cy="4114800"/>
          </a:xfrm>
        </p:spPr>
        <p:txBody>
          <a:bodyPr/>
          <a:lstStyle/>
          <a:p>
            <a:pPr eaLnBrk="1" hangingPunct="1">
              <a:buFontTx/>
              <a:buNone/>
            </a:pPr>
            <a:r>
              <a:rPr lang="en-US" sz="2200"/>
              <a:t>Step 1:  Total Straight Time Earnings (Minus</a:t>
            </a:r>
          </a:p>
          <a:p>
            <a:pPr eaLnBrk="1" hangingPunct="1">
              <a:buFontTx/>
              <a:buNone/>
            </a:pPr>
            <a:r>
              <a:rPr lang="en-US" sz="2200"/>
              <a:t>             Statutory Exclusions) Divided By 		     		    Total Hours Worked = </a:t>
            </a:r>
            <a:r>
              <a:rPr lang="en-US" sz="2200" b="1"/>
              <a:t>Regular Rate</a:t>
            </a:r>
          </a:p>
          <a:p>
            <a:pPr eaLnBrk="1" hangingPunct="1">
              <a:buFontTx/>
              <a:buNone/>
            </a:pPr>
            <a:endParaRPr lang="en-US" sz="2200"/>
          </a:p>
          <a:p>
            <a:pPr eaLnBrk="1" hangingPunct="1">
              <a:buFontTx/>
              <a:buNone/>
            </a:pPr>
            <a:r>
              <a:rPr lang="en-US" sz="2200"/>
              <a:t>Step 2:   </a:t>
            </a:r>
            <a:r>
              <a:rPr lang="en-US" sz="2200" b="1"/>
              <a:t>Regular Rate</a:t>
            </a:r>
            <a:r>
              <a:rPr lang="en-US" sz="2200"/>
              <a:t> x .5 = Half Time Premium</a:t>
            </a:r>
          </a:p>
          <a:p>
            <a:pPr eaLnBrk="1" hangingPunct="1">
              <a:buFontTx/>
              <a:buNone/>
            </a:pPr>
            <a:endParaRPr lang="en-US" sz="2200"/>
          </a:p>
          <a:p>
            <a:pPr eaLnBrk="1" hangingPunct="1">
              <a:buFontTx/>
              <a:buNone/>
            </a:pPr>
            <a:r>
              <a:rPr lang="en-US" sz="2200"/>
              <a:t>Step 3:   Half Time Premium x Overtime Hours </a:t>
            </a:r>
          </a:p>
          <a:p>
            <a:pPr eaLnBrk="1" hangingPunct="1">
              <a:buFontTx/>
              <a:buNone/>
            </a:pPr>
            <a:r>
              <a:rPr lang="en-US" sz="2200"/>
              <a:t>		     = Total Overtime Premium Due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t>Example: Hourly Rate </a:t>
            </a:r>
            <a:br>
              <a:rPr lang="en-US"/>
            </a:br>
            <a:r>
              <a:rPr lang="en-US"/>
              <a:t>+ Production Bonus</a:t>
            </a:r>
          </a:p>
        </p:txBody>
      </p:sp>
      <p:sp>
        <p:nvSpPr>
          <p:cNvPr id="37891" name="Rectangle 3"/>
          <p:cNvSpPr>
            <a:spLocks noGrp="1" noChangeArrowheads="1"/>
          </p:cNvSpPr>
          <p:nvPr>
            <p:ph type="body" idx="1"/>
          </p:nvPr>
        </p:nvSpPr>
        <p:spPr>
          <a:xfrm>
            <a:off x="457200" y="1752600"/>
            <a:ext cx="8001000" cy="2667000"/>
          </a:xfrm>
        </p:spPr>
        <p:txBody>
          <a:bodyPr/>
          <a:lstStyle/>
          <a:p>
            <a:pPr eaLnBrk="1" hangingPunct="1">
              <a:lnSpc>
                <a:spcPct val="90000"/>
              </a:lnSpc>
              <a:buFontTx/>
              <a:buNone/>
            </a:pPr>
            <a:r>
              <a:rPr lang="en-US" sz="2200" b="1"/>
              <a:t>Total Hours = 48</a:t>
            </a:r>
          </a:p>
          <a:p>
            <a:pPr eaLnBrk="1" hangingPunct="1">
              <a:lnSpc>
                <a:spcPct val="90000"/>
              </a:lnSpc>
              <a:buFontTx/>
              <a:buNone/>
            </a:pPr>
            <a:r>
              <a:rPr lang="en-US" sz="2200" b="1"/>
              <a:t>Hourly  Rate = $9.00 </a:t>
            </a:r>
          </a:p>
          <a:p>
            <a:pPr eaLnBrk="1" hangingPunct="1">
              <a:lnSpc>
                <a:spcPct val="90000"/>
              </a:lnSpc>
              <a:buFontTx/>
              <a:buNone/>
            </a:pPr>
            <a:r>
              <a:rPr lang="en-US" sz="2200" b="1"/>
              <a:t>Bonus = $10</a:t>
            </a:r>
          </a:p>
          <a:p>
            <a:pPr eaLnBrk="1" hangingPunct="1">
              <a:lnSpc>
                <a:spcPct val="90000"/>
              </a:lnSpc>
              <a:buFontTx/>
              <a:buNone/>
            </a:pPr>
            <a:endParaRPr lang="en-US" sz="2200" b="1"/>
          </a:p>
          <a:p>
            <a:pPr eaLnBrk="1" hangingPunct="1">
              <a:lnSpc>
                <a:spcPct val="90000"/>
              </a:lnSpc>
              <a:buFontTx/>
              <a:buNone/>
            </a:pPr>
            <a:r>
              <a:rPr lang="en-US" sz="2200" b="1"/>
              <a:t>48 hours x $9.00=	$432.00</a:t>
            </a:r>
          </a:p>
          <a:p>
            <a:pPr eaLnBrk="1" hangingPunct="1">
              <a:lnSpc>
                <a:spcPct val="90000"/>
              </a:lnSpc>
              <a:buFontTx/>
              <a:buNone/>
            </a:pPr>
            <a:r>
              <a:rPr lang="en-US" sz="2200" b="1"/>
              <a:t>Bonus       		+</a:t>
            </a:r>
            <a:r>
              <a:rPr lang="en-US" sz="2200" b="1" u="sng"/>
              <a:t>           10.00</a:t>
            </a:r>
          </a:p>
          <a:p>
            <a:pPr eaLnBrk="1" hangingPunct="1">
              <a:lnSpc>
                <a:spcPct val="90000"/>
              </a:lnSpc>
              <a:buFontTx/>
              <a:buNone/>
            </a:pPr>
            <a:r>
              <a:rPr lang="en-US" sz="2200" b="1"/>
              <a:t>					$442.00</a:t>
            </a:r>
          </a:p>
          <a:p>
            <a:pPr eaLnBrk="1" hangingPunct="1">
              <a:lnSpc>
                <a:spcPct val="90000"/>
              </a:lnSpc>
              <a:buFontTx/>
              <a:buNone/>
            </a:pPr>
            <a:endParaRPr lang="en-US" sz="2200" b="1"/>
          </a:p>
          <a:p>
            <a:pPr eaLnBrk="1" hangingPunct="1">
              <a:lnSpc>
                <a:spcPct val="90000"/>
              </a:lnSpc>
              <a:buFontTx/>
              <a:buNone/>
            </a:pPr>
            <a:r>
              <a:rPr lang="en-US" sz="2200" b="1"/>
              <a:t>$442.00 / 48 hrs  = 	     $9.21 (Regular Rate)</a:t>
            </a:r>
          </a:p>
          <a:p>
            <a:pPr eaLnBrk="1" hangingPunct="1">
              <a:lnSpc>
                <a:spcPct val="90000"/>
              </a:lnSpc>
              <a:buFontTx/>
              <a:buNone/>
            </a:pPr>
            <a:r>
              <a:rPr lang="en-US" sz="2200" b="1"/>
              <a:t>$9.21 x .5              =          $4.61 </a:t>
            </a:r>
          </a:p>
          <a:p>
            <a:pPr eaLnBrk="1" hangingPunct="1">
              <a:lnSpc>
                <a:spcPct val="90000"/>
              </a:lnSpc>
              <a:buFontTx/>
              <a:buNone/>
            </a:pPr>
            <a:r>
              <a:rPr lang="en-US" sz="2200" b="1"/>
              <a:t>$4.61  x 8 hrs        =        $36.88  (Overtime Due)</a:t>
            </a:r>
          </a:p>
          <a:p>
            <a:pPr eaLnBrk="1" hangingPunct="1">
              <a:lnSpc>
                <a:spcPct val="90000"/>
              </a:lnSpc>
              <a:buFontTx/>
              <a:buNone/>
            </a:pPr>
            <a:endParaRPr lang="en-US" sz="22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US"/>
              <a:t>Example:  Different Hourly Rates</a:t>
            </a:r>
          </a:p>
        </p:txBody>
      </p:sp>
      <p:sp>
        <p:nvSpPr>
          <p:cNvPr id="38915" name="Rectangle 5"/>
          <p:cNvSpPr>
            <a:spLocks noGrp="1" noChangeArrowheads="1"/>
          </p:cNvSpPr>
          <p:nvPr>
            <p:ph type="body" idx="1"/>
          </p:nvPr>
        </p:nvSpPr>
        <p:spPr>
          <a:xfrm>
            <a:off x="152400" y="2057400"/>
            <a:ext cx="8382000" cy="2667000"/>
          </a:xfrm>
        </p:spPr>
        <p:txBody>
          <a:bodyPr/>
          <a:lstStyle/>
          <a:p>
            <a:pPr eaLnBrk="1" hangingPunct="1">
              <a:lnSpc>
                <a:spcPct val="90000"/>
              </a:lnSpc>
              <a:buFontTx/>
              <a:buNone/>
            </a:pPr>
            <a:r>
              <a:rPr lang="en-US" sz="2200" b="1"/>
              <a:t>	Janitor Rate $8.50	Janitor Hours 	21</a:t>
            </a:r>
          </a:p>
          <a:p>
            <a:pPr eaLnBrk="1" hangingPunct="1">
              <a:lnSpc>
                <a:spcPct val="90000"/>
              </a:lnSpc>
              <a:buFontTx/>
              <a:buNone/>
            </a:pPr>
            <a:r>
              <a:rPr lang="en-US" sz="2200" b="1" u="sng"/>
              <a:t>	Cook Rate    $9.00	Cook Hours 	26 </a:t>
            </a:r>
          </a:p>
          <a:p>
            <a:pPr eaLnBrk="1" hangingPunct="1">
              <a:lnSpc>
                <a:spcPct val="90000"/>
              </a:lnSpc>
              <a:buFontTx/>
              <a:buNone/>
            </a:pPr>
            <a:endParaRPr lang="en-US" sz="2200" b="1" u="sng"/>
          </a:p>
          <a:p>
            <a:pPr eaLnBrk="1" hangingPunct="1">
              <a:lnSpc>
                <a:spcPct val="90000"/>
              </a:lnSpc>
              <a:buFontTx/>
              <a:buNone/>
            </a:pPr>
            <a:r>
              <a:rPr lang="en-US" sz="2200" b="1"/>
              <a:t>  	21 hours x     $8.50  	= $178.50</a:t>
            </a:r>
          </a:p>
          <a:p>
            <a:pPr eaLnBrk="1" hangingPunct="1">
              <a:lnSpc>
                <a:spcPct val="90000"/>
              </a:lnSpc>
              <a:buFontTx/>
              <a:buNone/>
            </a:pPr>
            <a:r>
              <a:rPr lang="en-US" sz="2200" b="1"/>
              <a:t>  	26 hours x     $9.00  	= </a:t>
            </a:r>
            <a:r>
              <a:rPr lang="en-US" sz="2200" b="1" u="sng"/>
              <a:t>$234.00</a:t>
            </a:r>
          </a:p>
          <a:p>
            <a:pPr eaLnBrk="1" hangingPunct="1">
              <a:lnSpc>
                <a:spcPct val="90000"/>
              </a:lnSpc>
              <a:buFontTx/>
              <a:buNone/>
            </a:pPr>
            <a:r>
              <a:rPr lang="en-US" sz="2200" b="1"/>
              <a:t>			           	    $412.50</a:t>
            </a:r>
          </a:p>
          <a:p>
            <a:pPr eaLnBrk="1" hangingPunct="1">
              <a:lnSpc>
                <a:spcPct val="90000"/>
              </a:lnSpc>
              <a:buFontTx/>
              <a:buNone/>
            </a:pPr>
            <a:endParaRPr lang="en-US" sz="2200" b="1"/>
          </a:p>
          <a:p>
            <a:pPr eaLnBrk="1" hangingPunct="1">
              <a:lnSpc>
                <a:spcPct val="90000"/>
              </a:lnSpc>
              <a:buFontTx/>
              <a:buNone/>
            </a:pPr>
            <a:r>
              <a:rPr lang="en-US" sz="2200" b="1"/>
              <a:t>	$412.50 / 47 hours 	=      $8.78 (Regular Rate)</a:t>
            </a:r>
          </a:p>
          <a:p>
            <a:pPr eaLnBrk="1" hangingPunct="1">
              <a:lnSpc>
                <a:spcPct val="90000"/>
              </a:lnSpc>
              <a:buFontTx/>
              <a:buNone/>
            </a:pPr>
            <a:r>
              <a:rPr lang="en-US" sz="2200" b="1"/>
              <a:t>	   $8.78  x  0.5 		=      $4.39</a:t>
            </a:r>
          </a:p>
          <a:p>
            <a:pPr eaLnBrk="1" hangingPunct="1">
              <a:lnSpc>
                <a:spcPct val="90000"/>
              </a:lnSpc>
              <a:buFontTx/>
              <a:buNone/>
            </a:pPr>
            <a:r>
              <a:rPr lang="en-US" sz="2200" b="1"/>
              <a:t>	   $4.39  x  7 hours 	=    $30.73(Overtime Due)</a:t>
            </a:r>
            <a:endParaRPr lang="en-US" sz="22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066800" y="457200"/>
            <a:ext cx="7772400" cy="914400"/>
          </a:xfrm>
          <a:prstGeom prst="rect">
            <a:avLst/>
          </a:prstGeom>
          <a:noFill/>
          <a:ln w="9525">
            <a:noFill/>
            <a:miter lim="800000"/>
            <a:headEnd/>
            <a:tailEnd/>
          </a:ln>
        </p:spPr>
        <p:txBody>
          <a:bodyPr anchor="ctr"/>
          <a:lstStyle/>
          <a:p>
            <a:r>
              <a:rPr lang="en-US" sz="3600"/>
              <a:t>Example: Piece Rates</a:t>
            </a:r>
          </a:p>
        </p:txBody>
      </p:sp>
      <p:sp>
        <p:nvSpPr>
          <p:cNvPr id="39939" name="Rectangle 3"/>
          <p:cNvSpPr>
            <a:spLocks noChangeArrowheads="1"/>
          </p:cNvSpPr>
          <p:nvPr/>
        </p:nvSpPr>
        <p:spPr bwMode="auto">
          <a:xfrm>
            <a:off x="1066800" y="1981200"/>
            <a:ext cx="7772400" cy="4114800"/>
          </a:xfrm>
          <a:prstGeom prst="rect">
            <a:avLst/>
          </a:prstGeom>
          <a:noFill/>
          <a:ln w="9525">
            <a:noFill/>
            <a:miter lim="800000"/>
            <a:headEnd/>
            <a:tailEnd/>
          </a:ln>
        </p:spPr>
        <p:txBody>
          <a:bodyPr/>
          <a:lstStyle/>
          <a:p>
            <a:pPr marL="342900" indent="-342900" algn="l">
              <a:spcBef>
                <a:spcPct val="20000"/>
              </a:spcBef>
              <a:buFontTx/>
              <a:buChar char="•"/>
            </a:pPr>
            <a:endParaRPr lang="en-US" sz="1800">
              <a:solidFill>
                <a:schemeClr val="accent2"/>
              </a:solidFill>
              <a:latin typeface="Verdana" pitchFamily="34" charset="0"/>
            </a:endParaRPr>
          </a:p>
        </p:txBody>
      </p:sp>
      <p:sp>
        <p:nvSpPr>
          <p:cNvPr id="39940" name="Rectangle 6"/>
          <p:cNvSpPr>
            <a:spLocks noGrp="1" noChangeArrowheads="1"/>
          </p:cNvSpPr>
          <p:nvPr>
            <p:ph type="title"/>
          </p:nvPr>
        </p:nvSpPr>
        <p:spPr/>
        <p:txBody>
          <a:bodyPr/>
          <a:lstStyle/>
          <a:p>
            <a:pPr eaLnBrk="1" hangingPunct="1"/>
            <a:r>
              <a:rPr lang="en-US"/>
              <a:t>Example:  Piece Rates</a:t>
            </a:r>
          </a:p>
        </p:txBody>
      </p:sp>
      <p:sp>
        <p:nvSpPr>
          <p:cNvPr id="39941" name="Rectangle 7"/>
          <p:cNvSpPr>
            <a:spLocks noGrp="1" noChangeArrowheads="1"/>
          </p:cNvSpPr>
          <p:nvPr>
            <p:ph type="body" idx="1"/>
          </p:nvPr>
        </p:nvSpPr>
        <p:spPr/>
        <p:txBody>
          <a:bodyPr/>
          <a:lstStyle/>
          <a:p>
            <a:pPr eaLnBrk="1" hangingPunct="1">
              <a:buFontTx/>
              <a:buNone/>
            </a:pPr>
            <a:r>
              <a:rPr lang="en-US" sz="2000" b="1"/>
              <a:t>Piece Rate Earnings $391.00 for 46 Hrs</a:t>
            </a:r>
          </a:p>
          <a:p>
            <a:pPr eaLnBrk="1" hangingPunct="1">
              <a:buFontTx/>
              <a:buNone/>
            </a:pPr>
            <a:r>
              <a:rPr lang="en-US" sz="2000" b="1"/>
              <a:t>Waiting Time Rate       $7.25 for 4 Hrs</a:t>
            </a:r>
          </a:p>
          <a:p>
            <a:pPr eaLnBrk="1" hangingPunct="1">
              <a:buFontTx/>
              <a:buNone/>
            </a:pPr>
            <a:r>
              <a:rPr lang="en-US" sz="2000" b="1" u="sng"/>
              <a:t>Production Bonus       $12.50  </a:t>
            </a:r>
          </a:p>
          <a:p>
            <a:pPr eaLnBrk="1" hangingPunct="1">
              <a:buFontTx/>
              <a:buNone/>
            </a:pPr>
            <a:r>
              <a:rPr lang="en-US" sz="2000" b="1"/>
              <a:t>46 hours    	         = $391.00        </a:t>
            </a:r>
          </a:p>
          <a:p>
            <a:pPr eaLnBrk="1" hangingPunct="1">
              <a:buFontTx/>
              <a:buNone/>
            </a:pPr>
            <a:r>
              <a:rPr lang="en-US" sz="2000" b="1"/>
              <a:t> 4 hours x $7.25   =   $29.00</a:t>
            </a:r>
          </a:p>
          <a:p>
            <a:pPr eaLnBrk="1" hangingPunct="1">
              <a:buFontTx/>
              <a:buNone/>
            </a:pPr>
            <a:r>
              <a:rPr lang="en-US" sz="2000" b="1"/>
              <a:t>Production Bonus =   </a:t>
            </a:r>
            <a:r>
              <a:rPr lang="en-US" sz="2000" b="1" u="sng"/>
              <a:t>$12.50</a:t>
            </a:r>
          </a:p>
          <a:p>
            <a:pPr eaLnBrk="1" hangingPunct="1">
              <a:buFontTx/>
              <a:buNone/>
            </a:pPr>
            <a:r>
              <a:rPr lang="en-US" sz="2000" b="1"/>
              <a:t>				  $432.50</a:t>
            </a:r>
          </a:p>
          <a:p>
            <a:pPr eaLnBrk="1" hangingPunct="1">
              <a:buFontTx/>
              <a:buNone/>
            </a:pPr>
            <a:r>
              <a:rPr lang="en-US" sz="2000" b="1"/>
              <a:t>$432.50 / 50 hrs  =      $8.65 	(Regular Rate)</a:t>
            </a:r>
          </a:p>
          <a:p>
            <a:pPr eaLnBrk="1" hangingPunct="1">
              <a:buFontTx/>
              <a:buNone/>
            </a:pPr>
            <a:r>
              <a:rPr lang="en-US" sz="2000" b="1"/>
              <a:t>    $8.65 x 0.5        =     $4.33</a:t>
            </a:r>
          </a:p>
          <a:p>
            <a:pPr eaLnBrk="1" hangingPunct="1">
              <a:buFontTx/>
              <a:buNone/>
            </a:pPr>
            <a:r>
              <a:rPr lang="en-US" sz="2000" b="1"/>
              <a:t>    $4.33 x 10 hrs   =   $43.30 	(Overtime Due)</a:t>
            </a:r>
            <a:endParaRPr lang="en-US" sz="2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ChangeArrowheads="1"/>
          </p:cNvSpPr>
          <p:nvPr/>
        </p:nvSpPr>
        <p:spPr bwMode="auto">
          <a:xfrm>
            <a:off x="1447800" y="1981200"/>
            <a:ext cx="7696200" cy="4876800"/>
          </a:xfrm>
          <a:prstGeom prst="rect">
            <a:avLst/>
          </a:prstGeom>
          <a:noFill/>
          <a:ln w="9525">
            <a:noFill/>
            <a:miter lim="800000"/>
            <a:headEnd/>
            <a:tailEnd/>
          </a:ln>
        </p:spPr>
        <p:txBody>
          <a:bodyPr/>
          <a:lstStyle/>
          <a:p>
            <a:pPr marL="342900" indent="-342900" algn="l">
              <a:spcBef>
                <a:spcPct val="20000"/>
              </a:spcBef>
              <a:buFontTx/>
              <a:buChar char="•"/>
            </a:pPr>
            <a:endParaRPr lang="en-US" sz="1800">
              <a:solidFill>
                <a:schemeClr val="accent2"/>
              </a:solidFill>
              <a:latin typeface="Verdana" pitchFamily="34" charset="0"/>
            </a:endParaRPr>
          </a:p>
        </p:txBody>
      </p:sp>
      <p:sp>
        <p:nvSpPr>
          <p:cNvPr id="40963" name="Rectangle 4"/>
          <p:cNvSpPr>
            <a:spLocks noGrp="1" noChangeArrowheads="1"/>
          </p:cNvSpPr>
          <p:nvPr>
            <p:ph type="title"/>
          </p:nvPr>
        </p:nvSpPr>
        <p:spPr/>
        <p:txBody>
          <a:bodyPr/>
          <a:lstStyle/>
          <a:p>
            <a:pPr eaLnBrk="1" hangingPunct="1"/>
            <a:r>
              <a:rPr lang="en-US"/>
              <a:t>Example:  Salaried for Fixed Hours</a:t>
            </a:r>
          </a:p>
        </p:txBody>
      </p:sp>
      <p:sp>
        <p:nvSpPr>
          <p:cNvPr id="40964" name="Rectangle 5"/>
          <p:cNvSpPr>
            <a:spLocks noGrp="1" noChangeArrowheads="1"/>
          </p:cNvSpPr>
          <p:nvPr>
            <p:ph type="body" idx="1"/>
          </p:nvPr>
        </p:nvSpPr>
        <p:spPr>
          <a:xfrm>
            <a:off x="152400" y="2057400"/>
            <a:ext cx="8458200" cy="2667000"/>
          </a:xfrm>
        </p:spPr>
        <p:txBody>
          <a:bodyPr/>
          <a:lstStyle/>
          <a:p>
            <a:pPr eaLnBrk="1" hangingPunct="1">
              <a:lnSpc>
                <a:spcPct val="90000"/>
              </a:lnSpc>
              <a:buFontTx/>
              <a:buNone/>
            </a:pPr>
            <a:r>
              <a:rPr lang="en-US" b="1"/>
              <a:t>Salary Earnings         $420.00  (for a 40 hour 							workweek)</a:t>
            </a:r>
          </a:p>
          <a:p>
            <a:pPr eaLnBrk="1" hangingPunct="1">
              <a:lnSpc>
                <a:spcPct val="90000"/>
              </a:lnSpc>
              <a:buFontTx/>
              <a:buNone/>
            </a:pPr>
            <a:r>
              <a:rPr lang="en-US" b="1"/>
              <a:t>Hours Worked                   48</a:t>
            </a:r>
          </a:p>
          <a:p>
            <a:pPr eaLnBrk="1" hangingPunct="1">
              <a:lnSpc>
                <a:spcPct val="90000"/>
              </a:lnSpc>
              <a:buFontTx/>
              <a:buNone/>
            </a:pPr>
            <a:r>
              <a:rPr lang="en-US" b="1"/>
              <a:t>Regular Rate          	 $10.50  ($420/40 hours)</a:t>
            </a:r>
          </a:p>
          <a:p>
            <a:pPr eaLnBrk="1" hangingPunct="1">
              <a:lnSpc>
                <a:spcPct val="90000"/>
              </a:lnSpc>
              <a:buFontTx/>
              <a:buNone/>
            </a:pPr>
            <a:r>
              <a:rPr lang="en-US" b="1"/>
              <a:t>Overtime Rate      	 $15.75  </a:t>
            </a:r>
          </a:p>
          <a:p>
            <a:pPr eaLnBrk="1" hangingPunct="1">
              <a:lnSpc>
                <a:spcPct val="90000"/>
              </a:lnSpc>
              <a:buFontTx/>
              <a:buNone/>
            </a:pPr>
            <a:endParaRPr lang="en-US" b="1"/>
          </a:p>
          <a:p>
            <a:pPr eaLnBrk="1" hangingPunct="1">
              <a:lnSpc>
                <a:spcPct val="90000"/>
              </a:lnSpc>
              <a:buFontTx/>
              <a:buNone/>
            </a:pPr>
            <a:r>
              <a:rPr lang="en-US" b="1"/>
              <a:t>Salary Equals 	    = $420.00</a:t>
            </a:r>
          </a:p>
          <a:p>
            <a:pPr eaLnBrk="1" hangingPunct="1">
              <a:lnSpc>
                <a:spcPct val="90000"/>
              </a:lnSpc>
              <a:buFontTx/>
              <a:buNone/>
            </a:pPr>
            <a:r>
              <a:rPr lang="en-US" b="1"/>
              <a:t>8 hours x $15.75  =  </a:t>
            </a:r>
            <a:r>
              <a:rPr lang="en-US" b="1" u="sng"/>
              <a:t>$126.00</a:t>
            </a:r>
            <a:endParaRPr lang="en-US" b="1"/>
          </a:p>
          <a:p>
            <a:pPr eaLnBrk="1" hangingPunct="1">
              <a:lnSpc>
                <a:spcPct val="90000"/>
              </a:lnSpc>
              <a:buFontTx/>
              <a:buNone/>
            </a:pPr>
            <a:r>
              <a:rPr lang="en-US" b="1"/>
              <a:t>Total Due		    = $546.00</a:t>
            </a:r>
            <a:endParaRPr lang="en-US" b="1" u="sng"/>
          </a:p>
          <a:p>
            <a:pPr eaLnBrk="1" hangingPunct="1">
              <a:lnSpc>
                <a:spcPct val="90000"/>
              </a:lnSpc>
              <a:buFontTx/>
              <a:buNone/>
            </a:pPr>
            <a:r>
              <a:rPr lang="en-US"/>
              <a:t>				</a:t>
            </a:r>
          </a:p>
          <a:p>
            <a:pPr eaLnBrk="1" hangingPunct="1">
              <a:lnSpc>
                <a:spcPct val="90000"/>
              </a:lnSpc>
              <a:buFontTx/>
              <a:buNone/>
            </a:pP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ChangeArrowheads="1"/>
          </p:cNvSpPr>
          <p:nvPr/>
        </p:nvSpPr>
        <p:spPr bwMode="auto">
          <a:xfrm>
            <a:off x="685800" y="1524000"/>
            <a:ext cx="7924800" cy="3886200"/>
          </a:xfrm>
          <a:prstGeom prst="rect">
            <a:avLst/>
          </a:prstGeom>
          <a:noFill/>
          <a:ln w="9525">
            <a:noFill/>
            <a:miter lim="800000"/>
            <a:headEnd/>
            <a:tailEnd/>
          </a:ln>
        </p:spPr>
        <p:txBody>
          <a:bodyPr/>
          <a:lstStyle/>
          <a:p>
            <a:pPr marL="342900" indent="-342900" algn="l">
              <a:spcBef>
                <a:spcPct val="20000"/>
              </a:spcBef>
              <a:buFontTx/>
              <a:buChar char="•"/>
            </a:pPr>
            <a:endParaRPr lang="en-US" sz="1600" u="sng">
              <a:solidFill>
                <a:schemeClr val="accent2"/>
              </a:solidFill>
              <a:latin typeface="Verdana" pitchFamily="34" charset="0"/>
            </a:endParaRPr>
          </a:p>
        </p:txBody>
      </p:sp>
      <p:sp>
        <p:nvSpPr>
          <p:cNvPr id="41987" name="Rectangle 4"/>
          <p:cNvSpPr>
            <a:spLocks noGrp="1" noChangeArrowheads="1"/>
          </p:cNvSpPr>
          <p:nvPr>
            <p:ph type="title"/>
          </p:nvPr>
        </p:nvSpPr>
        <p:spPr/>
        <p:txBody>
          <a:bodyPr/>
          <a:lstStyle/>
          <a:p>
            <a:pPr eaLnBrk="1" hangingPunct="1"/>
            <a:r>
              <a:rPr lang="en-US"/>
              <a:t>Example:  Fixed Salary for </a:t>
            </a:r>
            <a:br>
              <a:rPr lang="en-US"/>
            </a:br>
            <a:r>
              <a:rPr lang="en-US"/>
              <a:t>Fluctuating Hours</a:t>
            </a:r>
          </a:p>
        </p:txBody>
      </p:sp>
      <p:sp>
        <p:nvSpPr>
          <p:cNvPr id="41988" name="Rectangle 5"/>
          <p:cNvSpPr>
            <a:spLocks noGrp="1" noChangeArrowheads="1"/>
          </p:cNvSpPr>
          <p:nvPr>
            <p:ph type="body" idx="1"/>
          </p:nvPr>
        </p:nvSpPr>
        <p:spPr>
          <a:xfrm>
            <a:off x="609600" y="1828800"/>
            <a:ext cx="7696200" cy="4144963"/>
          </a:xfrm>
        </p:spPr>
        <p:txBody>
          <a:bodyPr/>
          <a:lstStyle/>
          <a:p>
            <a:pPr eaLnBrk="1" hangingPunct="1">
              <a:buFontTx/>
              <a:buNone/>
            </a:pPr>
            <a:r>
              <a:rPr lang="en-US" sz="2200" b="1" dirty="0"/>
              <a:t>Fixed Salary    		 $420.00  (for all hours 						worked)</a:t>
            </a:r>
          </a:p>
          <a:p>
            <a:pPr eaLnBrk="1" hangingPunct="1">
              <a:buFontTx/>
              <a:buNone/>
            </a:pPr>
            <a:r>
              <a:rPr lang="en-US" sz="2200" b="1" dirty="0"/>
              <a:t>Week 1 Hours Worked	          49</a:t>
            </a:r>
          </a:p>
          <a:p>
            <a:pPr eaLnBrk="1" hangingPunct="1">
              <a:buFontTx/>
              <a:buNone/>
            </a:pPr>
            <a:r>
              <a:rPr lang="en-US" sz="2200" b="1" dirty="0"/>
              <a:t>Regular Rate                      $8.57 ($420 / 49 						hours)</a:t>
            </a:r>
          </a:p>
          <a:p>
            <a:pPr eaLnBrk="1" hangingPunct="1">
              <a:buFontTx/>
              <a:buNone/>
            </a:pPr>
            <a:r>
              <a:rPr lang="en-US" sz="2200" b="1" dirty="0"/>
              <a:t>Additional Half-Time Rate $4.29</a:t>
            </a:r>
          </a:p>
          <a:p>
            <a:pPr eaLnBrk="1" hangingPunct="1">
              <a:buFontTx/>
              <a:buNone/>
            </a:pPr>
            <a:endParaRPr lang="en-US" sz="2200" b="1" dirty="0"/>
          </a:p>
          <a:p>
            <a:pPr eaLnBrk="1" hangingPunct="1">
              <a:buFontTx/>
              <a:buNone/>
            </a:pPr>
            <a:r>
              <a:rPr lang="en-US" sz="2200" b="1" dirty="0"/>
              <a:t>Salary Equals	=       $420.00</a:t>
            </a:r>
          </a:p>
          <a:p>
            <a:pPr eaLnBrk="1" hangingPunct="1">
              <a:buFontTx/>
              <a:buNone/>
            </a:pPr>
            <a:r>
              <a:rPr lang="en-US" sz="2200" b="1" u="sng" dirty="0"/>
              <a:t>9 hours x $4.29	=         $38.61 (Overtime Due)</a:t>
            </a:r>
          </a:p>
          <a:p>
            <a:pPr eaLnBrk="1" hangingPunct="1">
              <a:buFontTx/>
              <a:buNone/>
            </a:pPr>
            <a:r>
              <a:rPr lang="en-US" sz="2200" b="1" dirty="0"/>
              <a:t>Total Due		=        $458.61</a:t>
            </a:r>
            <a:endParaRPr lang="en-US" sz="2200" b="1" u="sng" dirty="0"/>
          </a:p>
          <a:p>
            <a:pPr eaLnBrk="1" hangingPunct="1">
              <a:buFontTx/>
              <a:buNone/>
            </a:pPr>
            <a:endParaRPr lang="en-US" sz="2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t>Example: Fixed Salary for Fluctuating Hours</a:t>
            </a:r>
          </a:p>
        </p:txBody>
      </p:sp>
      <p:sp>
        <p:nvSpPr>
          <p:cNvPr id="43011" name="Rectangle 3"/>
          <p:cNvSpPr>
            <a:spLocks noGrp="1" noChangeArrowheads="1"/>
          </p:cNvSpPr>
          <p:nvPr>
            <p:ph type="body" idx="1"/>
          </p:nvPr>
        </p:nvSpPr>
        <p:spPr>
          <a:xfrm>
            <a:off x="304800" y="1676400"/>
            <a:ext cx="8229600" cy="4525963"/>
          </a:xfrm>
        </p:spPr>
        <p:txBody>
          <a:bodyPr/>
          <a:lstStyle/>
          <a:p>
            <a:pPr eaLnBrk="1" hangingPunct="1">
              <a:buFontTx/>
              <a:buNone/>
            </a:pPr>
            <a:r>
              <a:rPr lang="en-US" sz="2200" b="1"/>
              <a:t>Fixed Salary        		 $420.00 (for all hours 							worked)</a:t>
            </a:r>
          </a:p>
          <a:p>
            <a:pPr eaLnBrk="1" hangingPunct="1">
              <a:buFontTx/>
              <a:buNone/>
            </a:pPr>
            <a:r>
              <a:rPr lang="en-US" sz="2200" b="1"/>
              <a:t>Week 2 Hours Worked	          41</a:t>
            </a:r>
          </a:p>
          <a:p>
            <a:pPr eaLnBrk="1" hangingPunct="1">
              <a:buFontTx/>
              <a:buNone/>
            </a:pPr>
            <a:r>
              <a:rPr lang="en-US" sz="2200" b="1"/>
              <a:t>Regular Rate               $10.24 ($420 / 41 hours)</a:t>
            </a:r>
          </a:p>
          <a:p>
            <a:pPr eaLnBrk="1" hangingPunct="1">
              <a:buFontTx/>
              <a:buNone/>
            </a:pPr>
            <a:endParaRPr lang="en-US" sz="2200" b="1"/>
          </a:p>
          <a:p>
            <a:pPr eaLnBrk="1" hangingPunct="1">
              <a:buFontTx/>
              <a:buNone/>
            </a:pPr>
            <a:r>
              <a:rPr lang="en-US" sz="2200" b="1"/>
              <a:t>Additional Half-Time Rate $5.12</a:t>
            </a:r>
          </a:p>
          <a:p>
            <a:pPr eaLnBrk="1" hangingPunct="1">
              <a:buFontTx/>
              <a:buNone/>
            </a:pPr>
            <a:endParaRPr lang="en-US" sz="2200" b="1"/>
          </a:p>
          <a:p>
            <a:pPr eaLnBrk="1" hangingPunct="1">
              <a:buFontTx/>
              <a:buNone/>
            </a:pPr>
            <a:r>
              <a:rPr lang="en-US" sz="2200" b="1"/>
              <a:t>Salary Equals	=        $420.00</a:t>
            </a:r>
          </a:p>
          <a:p>
            <a:pPr eaLnBrk="1" hangingPunct="1">
              <a:buFontTx/>
              <a:buNone/>
            </a:pPr>
            <a:r>
              <a:rPr lang="en-US" sz="2200" b="1" u="sng"/>
              <a:t>1 hour x $5.12	=            $5.12</a:t>
            </a:r>
          </a:p>
          <a:p>
            <a:pPr eaLnBrk="1" hangingPunct="1">
              <a:buFontTx/>
              <a:buNone/>
            </a:pPr>
            <a:r>
              <a:rPr lang="en-US" sz="2200" b="1"/>
              <a:t>Total Due		=        $425.12</a:t>
            </a:r>
          </a:p>
          <a:p>
            <a:pPr eaLnBrk="1" hangingPunct="1">
              <a:buFontTx/>
              <a:buNone/>
            </a:pPr>
            <a:endParaRPr lang="en-US" sz="22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t>Example:  Tipped Employee</a:t>
            </a:r>
          </a:p>
        </p:txBody>
      </p:sp>
      <p:sp>
        <p:nvSpPr>
          <p:cNvPr id="44035" name="Rectangle 3"/>
          <p:cNvSpPr>
            <a:spLocks noGrp="1" noChangeArrowheads="1"/>
          </p:cNvSpPr>
          <p:nvPr>
            <p:ph type="body" idx="1"/>
          </p:nvPr>
        </p:nvSpPr>
        <p:spPr>
          <a:xfrm>
            <a:off x="609600" y="1828800"/>
            <a:ext cx="7696200" cy="4144963"/>
          </a:xfrm>
        </p:spPr>
        <p:txBody>
          <a:bodyPr/>
          <a:lstStyle/>
          <a:p>
            <a:pPr eaLnBrk="1" hangingPunct="1">
              <a:buFontTx/>
              <a:buNone/>
              <a:defRPr/>
            </a:pPr>
            <a:r>
              <a:rPr lang="en-US" sz="2000" b="1" dirty="0"/>
              <a:t>Rate Employer Pays	  	$2.13</a:t>
            </a:r>
          </a:p>
          <a:p>
            <a:pPr eaLnBrk="1" hangingPunct="1">
              <a:buFontTx/>
              <a:buNone/>
              <a:defRPr/>
            </a:pPr>
            <a:r>
              <a:rPr lang="en-US" sz="2000" b="1" dirty="0"/>
              <a:t>Tip Credit Claimed	  	  	$5.12</a:t>
            </a:r>
            <a:endParaRPr lang="en-US" sz="2000" b="1" strike="sngStrike" dirty="0"/>
          </a:p>
          <a:p>
            <a:pPr eaLnBrk="1" hangingPunct="1">
              <a:buFontTx/>
              <a:buNone/>
              <a:defRPr/>
            </a:pPr>
            <a:r>
              <a:rPr lang="en-US" sz="2000" b="1" dirty="0"/>
              <a:t>Regular Rate 		  	$7.25</a:t>
            </a:r>
          </a:p>
          <a:p>
            <a:pPr eaLnBrk="1" hangingPunct="1">
              <a:buFontTx/>
              <a:buNone/>
              <a:defRPr/>
            </a:pPr>
            <a:r>
              <a:rPr lang="en-US" sz="2000" b="1" dirty="0"/>
              <a:t>Additional Half-Time Rate  	$3.63</a:t>
            </a:r>
          </a:p>
          <a:p>
            <a:pPr eaLnBrk="1" hangingPunct="1">
              <a:buFontTx/>
              <a:buNone/>
              <a:defRPr/>
            </a:pPr>
            <a:endParaRPr lang="en-US" sz="2000" b="1" dirty="0"/>
          </a:p>
          <a:p>
            <a:pPr eaLnBrk="1" hangingPunct="1">
              <a:buFontTx/>
              <a:buNone/>
              <a:defRPr/>
            </a:pPr>
            <a:r>
              <a:rPr lang="en-US" sz="2000" b="1" dirty="0"/>
              <a:t>50 Hours X $7.25		= $362.50</a:t>
            </a:r>
            <a:endParaRPr lang="en-US" sz="2000" b="1" strike="sngStrike" dirty="0"/>
          </a:p>
          <a:p>
            <a:pPr eaLnBrk="1" hangingPunct="1">
              <a:buFontTx/>
              <a:buNone/>
              <a:defRPr/>
            </a:pPr>
            <a:r>
              <a:rPr lang="en-US" sz="2000" b="1" dirty="0"/>
              <a:t>10 hours X $3.63		= $36.30</a:t>
            </a:r>
            <a:endParaRPr lang="en-US" sz="2000" b="1" strike="sngStrike" dirty="0"/>
          </a:p>
          <a:p>
            <a:pPr eaLnBrk="1" hangingPunct="1">
              <a:buFontTx/>
              <a:buNone/>
              <a:defRPr/>
            </a:pPr>
            <a:r>
              <a:rPr lang="en-US" sz="2000" b="1" dirty="0"/>
              <a:t>Total Due			= $398.80 (less tip credit)</a:t>
            </a:r>
          </a:p>
          <a:p>
            <a:pPr eaLnBrk="1" hangingPunct="1">
              <a:buFontTx/>
              <a:buNone/>
              <a:defRPr/>
            </a:pPr>
            <a:r>
              <a:rPr lang="en-US" sz="2000" b="1" dirty="0"/>
              <a:t>Tip Credit 50 x $5.12     		= $256.00</a:t>
            </a:r>
            <a:endParaRPr lang="en-US" sz="2000" b="1" strike="sngStrike" dirty="0"/>
          </a:p>
          <a:p>
            <a:pPr eaLnBrk="1" hangingPunct="1">
              <a:buFontTx/>
              <a:buNone/>
              <a:defRPr/>
            </a:pPr>
            <a:r>
              <a:rPr lang="en-US" sz="2000" b="1" dirty="0"/>
              <a:t>Total Cash Wage Due	      	= $142.80</a:t>
            </a:r>
            <a:endParaRPr lang="en-US" sz="2000" dirty="0"/>
          </a:p>
          <a:p>
            <a:pPr eaLnBrk="1" hangingPunct="1">
              <a:buFontTx/>
              <a:buNone/>
              <a:defRPr/>
            </a:pPr>
            <a:endParaRPr lang="en-US"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ctrTitle"/>
          </p:nvPr>
        </p:nvSpPr>
        <p:spPr/>
        <p:txBody>
          <a:bodyPr/>
          <a:lstStyle/>
          <a:p>
            <a:pPr eaLnBrk="1" hangingPunct="1"/>
            <a:r>
              <a:rPr lang="en-US"/>
              <a:t>Deductions in </a:t>
            </a:r>
            <a:br>
              <a:rPr lang="en-US"/>
            </a:br>
            <a:r>
              <a:rPr lang="en-US"/>
              <a:t>Overtime Workweeks</a:t>
            </a:r>
          </a:p>
        </p:txBody>
      </p:sp>
      <p:sp>
        <p:nvSpPr>
          <p:cNvPr id="45059" name="Rectangle 5"/>
          <p:cNvSpPr>
            <a:spLocks noGrp="1" noChangeArrowheads="1"/>
          </p:cNvSpPr>
          <p:nvPr>
            <p:ph type="subTitle" idx="1"/>
          </p:nvPr>
        </p:nvSpPr>
        <p:spPr/>
        <p:txBody>
          <a:bodyPr/>
          <a:lstStyle/>
          <a:p>
            <a:pPr eaLnBrk="1" hangingPunct="1"/>
            <a:endParaRPr lang="en-US"/>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228600"/>
            <a:ext cx="9144000" cy="1181100"/>
          </a:xfrm>
        </p:spPr>
        <p:txBody>
          <a:bodyPr/>
          <a:lstStyle/>
          <a:p>
            <a:pPr eaLnBrk="1" hangingPunct="1"/>
            <a:r>
              <a:rPr lang="en-US" dirty="0"/>
              <a:t>Deductions for Board, Lodging and Facilities</a:t>
            </a:r>
          </a:p>
        </p:txBody>
      </p:sp>
      <p:sp>
        <p:nvSpPr>
          <p:cNvPr id="46083" name="Rectangle 3"/>
          <p:cNvSpPr>
            <a:spLocks noGrp="1" noChangeArrowheads="1"/>
          </p:cNvSpPr>
          <p:nvPr>
            <p:ph type="body" idx="1"/>
          </p:nvPr>
        </p:nvSpPr>
        <p:spPr>
          <a:xfrm>
            <a:off x="609600" y="1828800"/>
            <a:ext cx="7470775" cy="3878263"/>
          </a:xfrm>
        </p:spPr>
        <p:txBody>
          <a:bodyPr/>
          <a:lstStyle/>
          <a:p>
            <a:pPr eaLnBrk="1" hangingPunct="1"/>
            <a:r>
              <a:rPr lang="en-US" dirty="0"/>
              <a:t>No limit on the amount deducted for the </a:t>
            </a:r>
            <a:r>
              <a:rPr lang="en-US" b="1" dirty="0"/>
              <a:t>reasonable cost</a:t>
            </a:r>
            <a:r>
              <a:rPr lang="en-US" dirty="0"/>
              <a:t> of board, lodging, or other facilities</a:t>
            </a:r>
          </a:p>
          <a:p>
            <a:pPr eaLnBrk="1" hangingPunct="1"/>
            <a:endParaRPr lang="en-US" sz="1000" dirty="0"/>
          </a:p>
          <a:p>
            <a:pPr eaLnBrk="1" hangingPunct="1"/>
            <a:r>
              <a:rPr lang="en-US" dirty="0"/>
              <a:t>Items that are primarily for the benefit or convenience of the employer do not qualify as facilities</a:t>
            </a:r>
          </a:p>
          <a:p>
            <a:pPr eaLnBrk="1" hangingPunct="1"/>
            <a:endParaRPr lang="en-US" sz="1200" dirty="0"/>
          </a:p>
          <a:p>
            <a:pPr eaLnBrk="1" hangingPunct="1"/>
            <a:r>
              <a:rPr lang="en-US" dirty="0"/>
              <a:t>Regular rate is calculated before deduction is taken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t>Deductions for Items Other Than </a:t>
            </a:r>
            <a:br>
              <a:rPr lang="en-US"/>
            </a:br>
            <a:r>
              <a:rPr lang="en-US"/>
              <a:t>Board, Lodging, and Facilities</a:t>
            </a:r>
          </a:p>
        </p:txBody>
      </p:sp>
      <p:sp>
        <p:nvSpPr>
          <p:cNvPr id="47107" name="Rectangle 3"/>
          <p:cNvSpPr>
            <a:spLocks noGrp="1" noChangeArrowheads="1"/>
          </p:cNvSpPr>
          <p:nvPr>
            <p:ph type="body" idx="1"/>
          </p:nvPr>
        </p:nvSpPr>
        <p:spPr>
          <a:xfrm>
            <a:off x="914400" y="2057400"/>
            <a:ext cx="7239000" cy="4038600"/>
          </a:xfrm>
        </p:spPr>
        <p:txBody>
          <a:bodyPr/>
          <a:lstStyle/>
          <a:p>
            <a:pPr eaLnBrk="1" hangingPunct="1">
              <a:buFontTx/>
              <a:buNone/>
            </a:pPr>
            <a:r>
              <a:rPr lang="en-US" sz="2200"/>
              <a:t>A deduction may be made if</a:t>
            </a:r>
          </a:p>
          <a:p>
            <a:pPr lvl="1" eaLnBrk="1" hangingPunct="1">
              <a:buSzPct val="75000"/>
              <a:buFont typeface="Monotype Sorts" pitchFamily="2" charset="2"/>
              <a:buChar char="l"/>
            </a:pPr>
            <a:r>
              <a:rPr lang="en-US" sz="2200"/>
              <a:t>The deduction is bona fide, and</a:t>
            </a:r>
          </a:p>
          <a:p>
            <a:pPr lvl="1" eaLnBrk="1" hangingPunct="1">
              <a:buSzPct val="75000"/>
              <a:buFont typeface="Monotype Sorts" pitchFamily="2" charset="2"/>
              <a:buChar char="l"/>
            </a:pPr>
            <a:r>
              <a:rPr lang="en-US" sz="2200"/>
              <a:t>It is made for particular items under a prior agreement, and</a:t>
            </a:r>
          </a:p>
          <a:p>
            <a:pPr lvl="1" eaLnBrk="1" hangingPunct="1">
              <a:buSzPct val="75000"/>
              <a:buFont typeface="Monotype Sorts" pitchFamily="2" charset="2"/>
              <a:buChar char="l"/>
            </a:pPr>
            <a:r>
              <a:rPr lang="en-US" sz="2200"/>
              <a:t>The purpose is not to evade statutory overtime requirements or other laws, and</a:t>
            </a:r>
          </a:p>
          <a:p>
            <a:pPr lvl="1" eaLnBrk="1" hangingPunct="1">
              <a:buSzPct val="75000"/>
              <a:buFont typeface="Monotype Sorts" pitchFamily="2" charset="2"/>
              <a:buChar char="l"/>
            </a:pPr>
            <a:r>
              <a:rPr lang="en-US" sz="2200"/>
              <a:t>It is limited to the amount above the highest applicable minimum wage for the first 40 hours</a:t>
            </a:r>
          </a:p>
          <a:p>
            <a:pPr eaLnBrk="1" hangingPunct="1"/>
            <a:endParaRPr lang="en-US" sz="22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t>Exemptions and Exceptions</a:t>
            </a:r>
          </a:p>
        </p:txBody>
      </p:sp>
      <p:sp>
        <p:nvSpPr>
          <p:cNvPr id="48131" name="Rectangle 3"/>
          <p:cNvSpPr>
            <a:spLocks noGrp="1" noChangeArrowheads="1"/>
          </p:cNvSpPr>
          <p:nvPr>
            <p:ph type="body" idx="1"/>
          </p:nvPr>
        </p:nvSpPr>
        <p:spPr/>
        <p:txBody>
          <a:bodyPr/>
          <a:lstStyle/>
          <a:p>
            <a:pPr eaLnBrk="1" hangingPunct="1"/>
            <a:endParaRPr lang="en-US"/>
          </a:p>
          <a:p>
            <a:pPr eaLnBrk="1" hangingPunct="1"/>
            <a:endParaRPr lang="en-US"/>
          </a:p>
          <a:p>
            <a:pPr eaLnBrk="1" hangingPunct="1">
              <a:buFontTx/>
              <a:buNone/>
            </a:pPr>
            <a:r>
              <a:rPr lang="en-US" sz="2800"/>
              <a:t>	There are numerous exemptions and exceptions from the minimum wage and/or overtime standards of the FLSA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p:txBody>
          <a:bodyPr/>
          <a:lstStyle/>
          <a:p>
            <a:pPr eaLnBrk="1" hangingPunct="1"/>
            <a:r>
              <a:rPr lang="en-US"/>
              <a:t>“White Collar” Exemptions</a:t>
            </a:r>
          </a:p>
        </p:txBody>
      </p:sp>
      <p:sp>
        <p:nvSpPr>
          <p:cNvPr id="49155" name="Rectangle 3"/>
          <p:cNvSpPr>
            <a:spLocks noGrp="1" noChangeArrowheads="1"/>
          </p:cNvSpPr>
          <p:nvPr>
            <p:ph type="subTitle" idx="1"/>
          </p:nvPr>
        </p:nvSpPr>
        <p:spPr/>
        <p:txBody>
          <a:bodyPr/>
          <a:lstStyle/>
          <a:p>
            <a:pPr eaLnBrk="1" hangingPunct="1"/>
            <a:endParaRPr lang="en-US" sz="4400">
              <a:solidFill>
                <a:schemeClr val="tx2"/>
              </a:solidFill>
            </a:endParaRPr>
          </a:p>
          <a:p>
            <a:pPr eaLnBrk="1" hangingPunct="1"/>
            <a:endParaRPr lang="en-US" sz="44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t>“White Collar” Exemptions</a:t>
            </a:r>
          </a:p>
        </p:txBody>
      </p:sp>
      <p:sp>
        <p:nvSpPr>
          <p:cNvPr id="50179" name="Rectangle 3"/>
          <p:cNvSpPr>
            <a:spLocks noGrp="1" noChangeArrowheads="1"/>
          </p:cNvSpPr>
          <p:nvPr>
            <p:ph type="body" idx="1"/>
          </p:nvPr>
        </p:nvSpPr>
        <p:spPr/>
        <p:txBody>
          <a:bodyPr/>
          <a:lstStyle/>
          <a:p>
            <a:pPr marL="401638" indent="0" eaLnBrk="1" hangingPunct="1">
              <a:buFontTx/>
              <a:buNone/>
            </a:pPr>
            <a:r>
              <a:rPr lang="en-US"/>
              <a:t>The most common FLSA minimum wage and overtime exemption -- often called the “541” or “white collar” exemption -- applies to certain</a:t>
            </a:r>
          </a:p>
          <a:p>
            <a:pPr marL="401638" indent="0" eaLnBrk="1" hangingPunct="1"/>
            <a:r>
              <a:rPr lang="en-US"/>
              <a:t>  Executive Employees</a:t>
            </a:r>
          </a:p>
          <a:p>
            <a:pPr marL="401638" indent="0" eaLnBrk="1" hangingPunct="1"/>
            <a:r>
              <a:rPr lang="en-US"/>
              <a:t>  Administrative Employees</a:t>
            </a:r>
          </a:p>
          <a:p>
            <a:pPr marL="401638" indent="0" eaLnBrk="1" hangingPunct="1"/>
            <a:r>
              <a:rPr lang="en-US"/>
              <a:t>  Professional Employees</a:t>
            </a:r>
          </a:p>
          <a:p>
            <a:pPr marL="401638" indent="0" eaLnBrk="1" hangingPunct="1"/>
            <a:r>
              <a:rPr lang="en-US"/>
              <a:t>  Outside Sales Employees</a:t>
            </a:r>
          </a:p>
          <a:p>
            <a:pPr marL="401638" indent="0" eaLnBrk="1" hangingPunct="1"/>
            <a:r>
              <a:rPr lang="en-US"/>
              <a:t>  Computer Employees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t>Three Tests for Exemption</a:t>
            </a:r>
          </a:p>
        </p:txBody>
      </p:sp>
      <p:sp>
        <p:nvSpPr>
          <p:cNvPr id="51203" name="Rectangle 3"/>
          <p:cNvSpPr>
            <a:spLocks noGrp="1" noChangeArrowheads="1"/>
          </p:cNvSpPr>
          <p:nvPr>
            <p:ph type="body" idx="1"/>
          </p:nvPr>
        </p:nvSpPr>
        <p:spPr/>
        <p:txBody>
          <a:bodyPr/>
          <a:lstStyle/>
          <a:p>
            <a:pPr eaLnBrk="1" hangingPunct="1">
              <a:buFontTx/>
              <a:buNone/>
            </a:pPr>
            <a:endParaRPr lang="en-US" b="1"/>
          </a:p>
          <a:p>
            <a:pPr eaLnBrk="1" hangingPunct="1">
              <a:buFontTx/>
              <a:buNone/>
            </a:pPr>
            <a:r>
              <a:rPr lang="en-US" b="1"/>
              <a:t>		Salary Level</a:t>
            </a:r>
          </a:p>
          <a:p>
            <a:pPr eaLnBrk="1" hangingPunct="1">
              <a:buFontTx/>
              <a:buNone/>
            </a:pPr>
            <a:endParaRPr lang="en-US" b="1"/>
          </a:p>
          <a:p>
            <a:pPr eaLnBrk="1" hangingPunct="1">
              <a:buFontTx/>
              <a:buNone/>
            </a:pPr>
            <a:r>
              <a:rPr lang="en-US" b="1"/>
              <a:t>			Salary Basis</a:t>
            </a:r>
          </a:p>
          <a:p>
            <a:pPr eaLnBrk="1" hangingPunct="1">
              <a:buFontTx/>
              <a:buNone/>
            </a:pPr>
            <a:endParaRPr lang="en-US" b="1"/>
          </a:p>
          <a:p>
            <a:pPr eaLnBrk="1" hangingPunct="1">
              <a:buFontTx/>
              <a:buNone/>
            </a:pPr>
            <a:r>
              <a:rPr lang="en-US" b="1"/>
              <a:t>				Job Duties</a:t>
            </a:r>
          </a:p>
          <a:p>
            <a:pPr eaLnBrk="1" hangingPunct="1">
              <a:buFontTx/>
              <a:buNone/>
            </a:pPr>
            <a:endParaRPr lang="en-US" b="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0" y="152400"/>
            <a:ext cx="9144000" cy="1371600"/>
          </a:xfrm>
        </p:spPr>
        <p:txBody>
          <a:bodyPr/>
          <a:lstStyle/>
          <a:p>
            <a:r>
              <a:rPr lang="en-US" altLang="en-US" dirty="0"/>
              <a:t>New Overtime Rule</a:t>
            </a:r>
            <a:br>
              <a:rPr lang="en-US" altLang="en-US" dirty="0"/>
            </a:br>
            <a:r>
              <a:rPr lang="en-US" altLang="en-US" dirty="0"/>
              <a:t>Overview</a:t>
            </a:r>
          </a:p>
        </p:txBody>
      </p:sp>
      <p:sp>
        <p:nvSpPr>
          <p:cNvPr id="57347" name="Content Placeholder 2"/>
          <p:cNvSpPr>
            <a:spLocks noGrp="1"/>
          </p:cNvSpPr>
          <p:nvPr>
            <p:ph idx="1"/>
          </p:nvPr>
        </p:nvSpPr>
        <p:spPr>
          <a:xfrm>
            <a:off x="304800" y="2667000"/>
            <a:ext cx="8001000" cy="3459163"/>
          </a:xfrm>
        </p:spPr>
        <p:txBody>
          <a:bodyPr/>
          <a:lstStyle/>
          <a:p>
            <a:endParaRPr lang="en-US" altLang="en-US" sz="2000" dirty="0"/>
          </a:p>
          <a:p>
            <a:r>
              <a:rPr lang="en-US" altLang="en-US" sz="2000" dirty="0"/>
              <a:t>March 2014 - Presidential Memorandum</a:t>
            </a:r>
          </a:p>
          <a:p>
            <a:endParaRPr lang="en-US" altLang="en-US" sz="2000" dirty="0"/>
          </a:p>
          <a:p>
            <a:r>
              <a:rPr lang="en-US" altLang="en-US" sz="2000" dirty="0"/>
              <a:t>July 2015 – Notice of Proposed Rulemaking</a:t>
            </a:r>
          </a:p>
          <a:p>
            <a:endParaRPr lang="en-US" altLang="en-US" sz="2000" b="1" dirty="0">
              <a:solidFill>
                <a:srgbClr val="FF0000"/>
              </a:solidFill>
            </a:endParaRPr>
          </a:p>
          <a:p>
            <a:r>
              <a:rPr lang="en-US" altLang="en-US" sz="2000" dirty="0"/>
              <a:t>May 23, 2016 – Final Rule Published</a:t>
            </a:r>
          </a:p>
          <a:p>
            <a:endParaRPr lang="en-US" altLang="en-US" sz="2000" dirty="0"/>
          </a:p>
          <a:p>
            <a:r>
              <a:rPr lang="en-US" altLang="en-US" sz="2000" dirty="0"/>
              <a:t>December 1, 2016 – Final Rule Effective Date</a:t>
            </a:r>
          </a:p>
          <a:p>
            <a:endParaRPr lang="en-US" altLang="en-US" sz="2000" dirty="0"/>
          </a:p>
        </p:txBody>
      </p:sp>
      <p:sp>
        <p:nvSpPr>
          <p:cNvPr id="5" name="TextBox 1"/>
          <p:cNvSpPr txBox="1">
            <a:spLocks noChangeArrowheads="1"/>
          </p:cNvSpPr>
          <p:nvPr/>
        </p:nvSpPr>
        <p:spPr bwMode="auto">
          <a:xfrm>
            <a:off x="304800" y="1600200"/>
            <a:ext cx="77724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bg1"/>
                </a:solidFill>
                <a:latin typeface="Arial Black" pitchFamily="34" charset="0"/>
                <a:cs typeface="Arial" pitchFamily="34" charset="0"/>
              </a:defRPr>
            </a:lvl1pPr>
            <a:lvl2pPr marL="742950" indent="-285750" eaLnBrk="0" hangingPunct="0">
              <a:defRPr sz="2000">
                <a:solidFill>
                  <a:schemeClr val="bg1"/>
                </a:solidFill>
                <a:latin typeface="Arial Black" pitchFamily="34" charset="0"/>
                <a:cs typeface="Arial" pitchFamily="34" charset="0"/>
              </a:defRPr>
            </a:lvl2pPr>
            <a:lvl3pPr marL="1143000" indent="-228600" eaLnBrk="0" hangingPunct="0">
              <a:defRPr sz="2000">
                <a:solidFill>
                  <a:schemeClr val="bg1"/>
                </a:solidFill>
                <a:latin typeface="Arial Black" pitchFamily="34" charset="0"/>
                <a:cs typeface="Arial" pitchFamily="34" charset="0"/>
              </a:defRPr>
            </a:lvl3pPr>
            <a:lvl4pPr marL="1600200" indent="-228600" eaLnBrk="0" hangingPunct="0">
              <a:defRPr sz="2000">
                <a:solidFill>
                  <a:schemeClr val="bg1"/>
                </a:solidFill>
                <a:latin typeface="Arial Black" pitchFamily="34" charset="0"/>
                <a:cs typeface="Arial" pitchFamily="34" charset="0"/>
              </a:defRPr>
            </a:lvl4pPr>
            <a:lvl5pPr marL="2057400" indent="-228600" eaLnBrk="0" hangingPunct="0">
              <a:defRPr sz="2000">
                <a:solidFill>
                  <a:schemeClr val="bg1"/>
                </a:solidFill>
                <a:latin typeface="Arial Black" pitchFamily="34" charset="0"/>
                <a:cs typeface="Arial" pitchFamily="34" charset="0"/>
              </a:defRPr>
            </a:lvl5pPr>
            <a:lvl6pPr marL="2514600" indent="-228600" eaLnBrk="0" fontAlgn="base" hangingPunct="0">
              <a:spcBef>
                <a:spcPct val="0"/>
              </a:spcBef>
              <a:spcAft>
                <a:spcPct val="0"/>
              </a:spcAft>
              <a:defRPr sz="2000">
                <a:solidFill>
                  <a:schemeClr val="bg1"/>
                </a:solidFill>
                <a:latin typeface="Arial Black" pitchFamily="34" charset="0"/>
                <a:cs typeface="Arial" pitchFamily="34" charset="0"/>
              </a:defRPr>
            </a:lvl6pPr>
            <a:lvl7pPr marL="2971800" indent="-228600" eaLnBrk="0" fontAlgn="base" hangingPunct="0">
              <a:spcBef>
                <a:spcPct val="0"/>
              </a:spcBef>
              <a:spcAft>
                <a:spcPct val="0"/>
              </a:spcAft>
              <a:defRPr sz="2000">
                <a:solidFill>
                  <a:schemeClr val="bg1"/>
                </a:solidFill>
                <a:latin typeface="Arial Black" pitchFamily="34" charset="0"/>
                <a:cs typeface="Arial" pitchFamily="34" charset="0"/>
              </a:defRPr>
            </a:lvl7pPr>
            <a:lvl8pPr marL="3429000" indent="-228600" eaLnBrk="0" fontAlgn="base" hangingPunct="0">
              <a:spcBef>
                <a:spcPct val="0"/>
              </a:spcBef>
              <a:spcAft>
                <a:spcPct val="0"/>
              </a:spcAft>
              <a:defRPr sz="2000">
                <a:solidFill>
                  <a:schemeClr val="bg1"/>
                </a:solidFill>
                <a:latin typeface="Arial Black" pitchFamily="34" charset="0"/>
                <a:cs typeface="Arial" pitchFamily="34" charset="0"/>
              </a:defRPr>
            </a:lvl8pPr>
            <a:lvl9pPr marL="3886200" indent="-228600" eaLnBrk="0" fontAlgn="base" hangingPunct="0">
              <a:spcBef>
                <a:spcPct val="0"/>
              </a:spcBef>
              <a:spcAft>
                <a:spcPct val="0"/>
              </a:spcAft>
              <a:defRPr sz="2000">
                <a:solidFill>
                  <a:schemeClr val="bg1"/>
                </a:solidFill>
                <a:latin typeface="Arial Black" pitchFamily="34" charset="0"/>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a:p>
            <a:pPr eaLnBrk="1" hangingPunct="1"/>
            <a:endParaRPr lang="en-US" altLang="en-US" dirty="0"/>
          </a:p>
        </p:txBody>
      </p:sp>
    </p:spTree>
    <p:extLst>
      <p:ext uri="{BB962C8B-B14F-4D97-AF65-F5344CB8AC3E}">
        <p14:creationId xmlns:p14="http://schemas.microsoft.com/office/powerpoint/2010/main" val="32944763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0" y="228600"/>
            <a:ext cx="9144000" cy="1371600"/>
          </a:xfrm>
        </p:spPr>
        <p:txBody>
          <a:bodyPr/>
          <a:lstStyle/>
          <a:p>
            <a:r>
              <a:rPr lang="en-US" altLang="en-US" dirty="0"/>
              <a:t>New Overtime Rule</a:t>
            </a:r>
            <a:br>
              <a:rPr lang="en-US" altLang="en-US" dirty="0"/>
            </a:br>
            <a:r>
              <a:rPr lang="en-US" altLang="en-US" dirty="0"/>
              <a:t>Changes</a:t>
            </a:r>
          </a:p>
        </p:txBody>
      </p:sp>
      <p:sp>
        <p:nvSpPr>
          <p:cNvPr id="48131" name="Content Placeholder 2"/>
          <p:cNvSpPr>
            <a:spLocks noGrp="1"/>
          </p:cNvSpPr>
          <p:nvPr>
            <p:ph idx="1"/>
          </p:nvPr>
        </p:nvSpPr>
        <p:spPr/>
        <p:txBody>
          <a:bodyPr/>
          <a:lstStyle/>
          <a:p>
            <a:pPr>
              <a:defRPr/>
            </a:pPr>
            <a:endParaRPr lang="en-US" dirty="0"/>
          </a:p>
          <a:p>
            <a:pPr>
              <a:defRPr/>
            </a:pPr>
            <a:r>
              <a:rPr lang="en-US" b="1" dirty="0"/>
              <a:t>Salary Level Increases</a:t>
            </a:r>
          </a:p>
          <a:p>
            <a:pPr marL="0" indent="0">
              <a:buFontTx/>
              <a:buNone/>
              <a:defRPr/>
            </a:pPr>
            <a:endParaRPr lang="en-US" b="1" dirty="0"/>
          </a:p>
          <a:p>
            <a:pPr>
              <a:defRPr/>
            </a:pPr>
            <a:r>
              <a:rPr lang="en-US" b="1" dirty="0"/>
              <a:t>Nondiscretionary Bonuses</a:t>
            </a:r>
          </a:p>
          <a:p>
            <a:pPr marL="0" indent="0">
              <a:buFontTx/>
              <a:buNone/>
              <a:defRPr/>
            </a:pPr>
            <a:endParaRPr lang="en-US" b="1" dirty="0"/>
          </a:p>
          <a:p>
            <a:pPr>
              <a:defRPr/>
            </a:pPr>
            <a:r>
              <a:rPr lang="en-US" b="1" dirty="0"/>
              <a:t>Automatic Updates</a:t>
            </a:r>
          </a:p>
          <a:p>
            <a:pPr>
              <a:defRPr/>
            </a:pPr>
            <a:endParaRPr lang="en-US" altLang="en-US" dirty="0"/>
          </a:p>
        </p:txBody>
      </p:sp>
    </p:spTree>
    <p:extLst>
      <p:ext uri="{BB962C8B-B14F-4D97-AF65-F5344CB8AC3E}">
        <p14:creationId xmlns:p14="http://schemas.microsoft.com/office/powerpoint/2010/main" val="32496997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0" y="228600"/>
            <a:ext cx="9144000" cy="1143000"/>
          </a:xfrm>
        </p:spPr>
        <p:txBody>
          <a:bodyPr/>
          <a:lstStyle/>
          <a:p>
            <a:r>
              <a:rPr lang="en-US" altLang="en-US" sz="2400" dirty="0"/>
              <a:t>New Overtime Rule</a:t>
            </a:r>
            <a:br>
              <a:rPr lang="en-US" altLang="en-US" sz="2400" dirty="0"/>
            </a:br>
            <a:r>
              <a:rPr lang="en-US" altLang="en-US" sz="2400" dirty="0"/>
              <a:t>Standard Salary Level and </a:t>
            </a:r>
            <a:br>
              <a:rPr lang="en-US" altLang="en-US" sz="2400" dirty="0"/>
            </a:br>
            <a:r>
              <a:rPr lang="en-US" altLang="en-US" sz="2400" dirty="0"/>
              <a:t>Highly Compensated Employees </a:t>
            </a:r>
          </a:p>
        </p:txBody>
      </p:sp>
      <p:sp>
        <p:nvSpPr>
          <p:cNvPr id="49155" name="Content Placeholder 2"/>
          <p:cNvSpPr>
            <a:spLocks noGrp="1"/>
          </p:cNvSpPr>
          <p:nvPr>
            <p:ph idx="1"/>
          </p:nvPr>
        </p:nvSpPr>
        <p:spPr>
          <a:xfrm>
            <a:off x="228600" y="2514600"/>
            <a:ext cx="8077200" cy="3840163"/>
          </a:xfrm>
        </p:spPr>
        <p:txBody>
          <a:bodyPr/>
          <a:lstStyle/>
          <a:p>
            <a:pPr eaLnBrk="1" hangingPunct="1">
              <a:lnSpc>
                <a:spcPct val="90000"/>
              </a:lnSpc>
              <a:defRPr/>
            </a:pPr>
            <a:endParaRPr lang="en-US" altLang="en-US" sz="1600" b="1" dirty="0"/>
          </a:p>
          <a:p>
            <a:pPr eaLnBrk="1" hangingPunct="1">
              <a:lnSpc>
                <a:spcPct val="90000"/>
              </a:lnSpc>
              <a:defRPr/>
            </a:pPr>
            <a:endParaRPr lang="en-US" altLang="en-US" sz="1600" b="1" dirty="0"/>
          </a:p>
          <a:p>
            <a:pPr eaLnBrk="1" hangingPunct="1">
              <a:lnSpc>
                <a:spcPct val="90000"/>
              </a:lnSpc>
              <a:defRPr/>
            </a:pPr>
            <a:r>
              <a:rPr lang="en-US" altLang="en-US" sz="1600" b="1" dirty="0"/>
              <a:t>Standard salary level -  pursuant to 29 CFR 541.600</a:t>
            </a:r>
          </a:p>
          <a:p>
            <a:pPr marL="0" indent="0" eaLnBrk="1" hangingPunct="1">
              <a:lnSpc>
                <a:spcPct val="90000"/>
              </a:lnSpc>
              <a:buFontTx/>
              <a:buNone/>
              <a:defRPr/>
            </a:pPr>
            <a:r>
              <a:rPr lang="en-US" altLang="en-US" sz="1600" dirty="0"/>
              <a:t>	</a:t>
            </a:r>
          </a:p>
          <a:p>
            <a:pPr marL="0" indent="0" eaLnBrk="1" hangingPunct="1">
              <a:lnSpc>
                <a:spcPct val="90000"/>
              </a:lnSpc>
              <a:buFontTx/>
              <a:buNone/>
              <a:defRPr/>
            </a:pPr>
            <a:r>
              <a:rPr lang="en-US" altLang="en-US" sz="1600" dirty="0"/>
              <a:t>	</a:t>
            </a:r>
            <a:r>
              <a:rPr lang="en-US" altLang="en-US" sz="1600" u="sng" dirty="0"/>
              <a:t>Current</a:t>
            </a:r>
            <a:r>
              <a:rPr lang="en-US" altLang="en-US" sz="1600" dirty="0"/>
              <a:t> 	</a:t>
            </a:r>
            <a:r>
              <a:rPr lang="en-US" altLang="en-US" sz="1600" b="1" dirty="0"/>
              <a:t>      </a:t>
            </a:r>
            <a:r>
              <a:rPr lang="en-US" altLang="en-US" sz="1600" b="1" u="sng" dirty="0"/>
              <a:t>Effective 12/1/2016</a:t>
            </a:r>
          </a:p>
          <a:p>
            <a:pPr marL="0" indent="0" eaLnBrk="1" hangingPunct="1">
              <a:lnSpc>
                <a:spcPct val="90000"/>
              </a:lnSpc>
              <a:buFontTx/>
              <a:buNone/>
              <a:defRPr/>
            </a:pPr>
            <a:r>
              <a:rPr lang="en-US" altLang="en-US" sz="1600" dirty="0"/>
              <a:t>	$455		      $913 per week </a:t>
            </a:r>
          </a:p>
          <a:p>
            <a:pPr marL="0" indent="0" eaLnBrk="1" hangingPunct="1">
              <a:lnSpc>
                <a:spcPct val="90000"/>
              </a:lnSpc>
              <a:buFontTx/>
              <a:buNone/>
              <a:defRPr/>
            </a:pPr>
            <a:endParaRPr lang="en-US" altLang="en-US" sz="600" dirty="0"/>
          </a:p>
          <a:p>
            <a:pPr marL="0" indent="0" eaLnBrk="1" hangingPunct="1">
              <a:lnSpc>
                <a:spcPct val="90000"/>
              </a:lnSpc>
              <a:buFontTx/>
              <a:buNone/>
              <a:defRPr/>
            </a:pPr>
            <a:endParaRPr lang="en-US" altLang="en-US" sz="600" dirty="0"/>
          </a:p>
          <a:p>
            <a:pPr eaLnBrk="1" hangingPunct="1">
              <a:lnSpc>
                <a:spcPct val="90000"/>
              </a:lnSpc>
              <a:defRPr/>
            </a:pPr>
            <a:r>
              <a:rPr lang="en-US" altLang="en-US" sz="1600" b="1" dirty="0"/>
              <a:t>Highly</a:t>
            </a:r>
            <a:r>
              <a:rPr lang="en-US" altLang="en-US" sz="1600" b="1" dirty="0">
                <a:solidFill>
                  <a:srgbClr val="FFFFFF"/>
                </a:solidFill>
              </a:rPr>
              <a:t> </a:t>
            </a:r>
            <a:r>
              <a:rPr lang="en-US" altLang="en-US" sz="1600" b="1" dirty="0"/>
              <a:t>Compensated Employee (HCE) - pursuant to 29 CFR 541.601</a:t>
            </a:r>
          </a:p>
          <a:p>
            <a:pPr marL="0" indent="0" eaLnBrk="1" hangingPunct="1">
              <a:lnSpc>
                <a:spcPct val="90000"/>
              </a:lnSpc>
              <a:buFontTx/>
              <a:buNone/>
              <a:defRPr/>
            </a:pPr>
            <a:endParaRPr lang="en-US" altLang="en-US" sz="1600" b="1" dirty="0"/>
          </a:p>
          <a:p>
            <a:pPr marL="0" indent="0" eaLnBrk="1" hangingPunct="1">
              <a:lnSpc>
                <a:spcPct val="90000"/>
              </a:lnSpc>
              <a:buFontTx/>
              <a:buNone/>
              <a:defRPr/>
            </a:pPr>
            <a:r>
              <a:rPr lang="en-US" altLang="en-US" sz="1600" dirty="0"/>
              <a:t>	</a:t>
            </a:r>
            <a:r>
              <a:rPr lang="en-US" altLang="en-US" sz="1600" u="sng" dirty="0"/>
              <a:t>Current</a:t>
            </a:r>
            <a:r>
              <a:rPr lang="en-US" altLang="en-US" sz="1600" dirty="0"/>
              <a:t>	      </a:t>
            </a:r>
            <a:r>
              <a:rPr lang="en-US" altLang="en-US" sz="1600" b="1" u="sng" dirty="0"/>
              <a:t>Effective 12/1/2016</a:t>
            </a:r>
          </a:p>
          <a:p>
            <a:pPr marL="0" indent="0" eaLnBrk="1" hangingPunct="1">
              <a:lnSpc>
                <a:spcPct val="90000"/>
              </a:lnSpc>
              <a:buFontTx/>
              <a:buNone/>
              <a:defRPr/>
            </a:pPr>
            <a:r>
              <a:rPr lang="en-US" altLang="en-US" sz="1600" dirty="0"/>
              <a:t>	$100,000	      $134,004 per annum</a:t>
            </a:r>
          </a:p>
          <a:p>
            <a:pPr marL="0" indent="0" eaLnBrk="1" hangingPunct="1">
              <a:lnSpc>
                <a:spcPct val="90000"/>
              </a:lnSpc>
              <a:buFontTx/>
              <a:buNone/>
              <a:defRPr/>
            </a:pPr>
            <a:r>
              <a:rPr lang="en-US" altLang="en-US" sz="1600" dirty="0"/>
              <a:t> </a:t>
            </a:r>
          </a:p>
          <a:p>
            <a:pPr marL="457200" lvl="1" indent="0" eaLnBrk="1" hangingPunct="1">
              <a:lnSpc>
                <a:spcPct val="90000"/>
              </a:lnSpc>
              <a:buFontTx/>
              <a:buNone/>
              <a:defRPr/>
            </a:pPr>
            <a:r>
              <a:rPr lang="en-US" altLang="en-US" sz="1600" dirty="0"/>
              <a:t> </a:t>
            </a:r>
          </a:p>
          <a:p>
            <a:pPr>
              <a:defRPr/>
            </a:pPr>
            <a:endParaRPr lang="en-US" altLang="en-US" sz="1800" dirty="0"/>
          </a:p>
        </p:txBody>
      </p:sp>
      <p:sp>
        <p:nvSpPr>
          <p:cNvPr id="4" name="TextBox 1"/>
          <p:cNvSpPr txBox="1">
            <a:spLocks noChangeArrowheads="1"/>
          </p:cNvSpPr>
          <p:nvPr/>
        </p:nvSpPr>
        <p:spPr bwMode="auto">
          <a:xfrm>
            <a:off x="304800" y="1447800"/>
            <a:ext cx="77724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bg1"/>
                </a:solidFill>
                <a:latin typeface="Arial Black" pitchFamily="34" charset="0"/>
                <a:cs typeface="Arial" pitchFamily="34" charset="0"/>
              </a:defRPr>
            </a:lvl1pPr>
            <a:lvl2pPr marL="742950" indent="-285750" eaLnBrk="0" hangingPunct="0">
              <a:defRPr sz="2000">
                <a:solidFill>
                  <a:schemeClr val="bg1"/>
                </a:solidFill>
                <a:latin typeface="Arial Black" pitchFamily="34" charset="0"/>
                <a:cs typeface="Arial" pitchFamily="34" charset="0"/>
              </a:defRPr>
            </a:lvl2pPr>
            <a:lvl3pPr marL="1143000" indent="-228600" eaLnBrk="0" hangingPunct="0">
              <a:defRPr sz="2000">
                <a:solidFill>
                  <a:schemeClr val="bg1"/>
                </a:solidFill>
                <a:latin typeface="Arial Black" pitchFamily="34" charset="0"/>
                <a:cs typeface="Arial" pitchFamily="34" charset="0"/>
              </a:defRPr>
            </a:lvl3pPr>
            <a:lvl4pPr marL="1600200" indent="-228600" eaLnBrk="0" hangingPunct="0">
              <a:defRPr sz="2000">
                <a:solidFill>
                  <a:schemeClr val="bg1"/>
                </a:solidFill>
                <a:latin typeface="Arial Black" pitchFamily="34" charset="0"/>
                <a:cs typeface="Arial" pitchFamily="34" charset="0"/>
              </a:defRPr>
            </a:lvl4pPr>
            <a:lvl5pPr marL="2057400" indent="-228600" eaLnBrk="0" hangingPunct="0">
              <a:defRPr sz="2000">
                <a:solidFill>
                  <a:schemeClr val="bg1"/>
                </a:solidFill>
                <a:latin typeface="Arial Black" pitchFamily="34" charset="0"/>
                <a:cs typeface="Arial" pitchFamily="34" charset="0"/>
              </a:defRPr>
            </a:lvl5pPr>
            <a:lvl6pPr marL="2514600" indent="-228600" eaLnBrk="0" fontAlgn="base" hangingPunct="0">
              <a:spcBef>
                <a:spcPct val="0"/>
              </a:spcBef>
              <a:spcAft>
                <a:spcPct val="0"/>
              </a:spcAft>
              <a:defRPr sz="2000">
                <a:solidFill>
                  <a:schemeClr val="bg1"/>
                </a:solidFill>
                <a:latin typeface="Arial Black" pitchFamily="34" charset="0"/>
                <a:cs typeface="Arial" pitchFamily="34" charset="0"/>
              </a:defRPr>
            </a:lvl6pPr>
            <a:lvl7pPr marL="2971800" indent="-228600" eaLnBrk="0" fontAlgn="base" hangingPunct="0">
              <a:spcBef>
                <a:spcPct val="0"/>
              </a:spcBef>
              <a:spcAft>
                <a:spcPct val="0"/>
              </a:spcAft>
              <a:defRPr sz="2000">
                <a:solidFill>
                  <a:schemeClr val="bg1"/>
                </a:solidFill>
                <a:latin typeface="Arial Black" pitchFamily="34" charset="0"/>
                <a:cs typeface="Arial" pitchFamily="34" charset="0"/>
              </a:defRPr>
            </a:lvl7pPr>
            <a:lvl8pPr marL="3429000" indent="-228600" eaLnBrk="0" fontAlgn="base" hangingPunct="0">
              <a:spcBef>
                <a:spcPct val="0"/>
              </a:spcBef>
              <a:spcAft>
                <a:spcPct val="0"/>
              </a:spcAft>
              <a:defRPr sz="2000">
                <a:solidFill>
                  <a:schemeClr val="bg1"/>
                </a:solidFill>
                <a:latin typeface="Arial Black" pitchFamily="34" charset="0"/>
                <a:cs typeface="Arial" pitchFamily="34" charset="0"/>
              </a:defRPr>
            </a:lvl8pPr>
            <a:lvl9pPr marL="3886200" indent="-228600" eaLnBrk="0" fontAlgn="base" hangingPunct="0">
              <a:spcBef>
                <a:spcPct val="0"/>
              </a:spcBef>
              <a:spcAft>
                <a:spcPct val="0"/>
              </a:spcAft>
              <a:defRPr sz="2000">
                <a:solidFill>
                  <a:schemeClr val="bg1"/>
                </a:solidFill>
                <a:latin typeface="Arial Black" pitchFamily="34" charset="0"/>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a:p>
            <a:pPr eaLnBrk="1" hangingPunct="1"/>
            <a:endParaRPr lang="en-US" altLang="en-US" dirty="0"/>
          </a:p>
        </p:txBody>
      </p:sp>
    </p:spTree>
    <p:extLst>
      <p:ext uri="{BB962C8B-B14F-4D97-AF65-F5344CB8AC3E}">
        <p14:creationId xmlns:p14="http://schemas.microsoft.com/office/powerpoint/2010/main" val="1665329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dirty="0"/>
              <a:t>Minimum Salary Level: $913</a:t>
            </a:r>
          </a:p>
        </p:txBody>
      </p:sp>
      <p:sp>
        <p:nvSpPr>
          <p:cNvPr id="52227" name="Rectangle 3"/>
          <p:cNvSpPr>
            <a:spLocks noGrp="1" noChangeArrowheads="1"/>
          </p:cNvSpPr>
          <p:nvPr>
            <p:ph type="body" idx="1"/>
          </p:nvPr>
        </p:nvSpPr>
        <p:spPr>
          <a:xfrm>
            <a:off x="609600" y="2971800"/>
            <a:ext cx="7696200" cy="3154363"/>
          </a:xfrm>
        </p:spPr>
        <p:txBody>
          <a:bodyPr/>
          <a:lstStyle/>
          <a:p>
            <a:pPr eaLnBrk="1" hangingPunct="1"/>
            <a:r>
              <a:rPr lang="en-US" sz="2000" dirty="0"/>
              <a:t>For most employees, the minimum salary level required for exemption is $913 per week</a:t>
            </a:r>
          </a:p>
          <a:p>
            <a:pPr eaLnBrk="1" hangingPunct="1"/>
            <a:r>
              <a:rPr lang="en-US" sz="2000" dirty="0"/>
              <a:t>Must be paid “free and clear”</a:t>
            </a:r>
          </a:p>
          <a:p>
            <a:pPr eaLnBrk="1" hangingPunct="1"/>
            <a:r>
              <a:rPr lang="en-US" sz="2000" dirty="0"/>
              <a:t>The $913 per week may be paid in equivalent amounts for periods longer than one week</a:t>
            </a:r>
          </a:p>
          <a:p>
            <a:pPr lvl="1">
              <a:defRPr/>
            </a:pPr>
            <a:r>
              <a:rPr lang="en-US" altLang="en-US" sz="2000" b="1" dirty="0"/>
              <a:t>Biweekly:	  $1,826</a:t>
            </a:r>
          </a:p>
          <a:p>
            <a:pPr lvl="1">
              <a:defRPr/>
            </a:pPr>
            <a:r>
              <a:rPr lang="en-US" altLang="en-US" sz="2000" b="1" dirty="0"/>
              <a:t>Semimonthly: $1,978.16</a:t>
            </a:r>
          </a:p>
          <a:p>
            <a:pPr lvl="1">
              <a:defRPr/>
            </a:pPr>
            <a:r>
              <a:rPr lang="en-US" altLang="en-US" sz="2000" b="1" dirty="0"/>
              <a:t>Monthly:	  $3,956.33</a:t>
            </a:r>
          </a:p>
          <a:p>
            <a:pPr eaLnBrk="1" hangingPunct="1">
              <a:buFontTx/>
              <a:buNone/>
            </a:pPr>
            <a:endParaRPr lang="en-US" sz="2000" dirty="0"/>
          </a:p>
        </p:txBody>
      </p:sp>
      <p:sp>
        <p:nvSpPr>
          <p:cNvPr id="4" name="Rectangle 3"/>
          <p:cNvSpPr>
            <a:spLocks noChangeArrowheads="1"/>
          </p:cNvSpPr>
          <p:nvPr/>
        </p:nvSpPr>
        <p:spPr bwMode="auto">
          <a:xfrm>
            <a:off x="304800" y="1676400"/>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bg1"/>
                </a:solidFill>
                <a:latin typeface="Arial Black" pitchFamily="34" charset="0"/>
                <a:ea typeface="+mn-ea"/>
                <a:cs typeface="Arial" pitchFamily="34" charset="0"/>
              </a:defRPr>
            </a:lvl1pPr>
            <a:lvl2pPr marL="457200" algn="l" rtl="0" fontAlgn="base">
              <a:spcBef>
                <a:spcPct val="0"/>
              </a:spcBef>
              <a:spcAft>
                <a:spcPct val="0"/>
              </a:spcAft>
              <a:defRPr sz="2000" kern="1200">
                <a:solidFill>
                  <a:schemeClr val="bg1"/>
                </a:solidFill>
                <a:latin typeface="Arial Black" pitchFamily="34" charset="0"/>
                <a:ea typeface="+mn-ea"/>
                <a:cs typeface="Arial" pitchFamily="34" charset="0"/>
              </a:defRPr>
            </a:lvl2pPr>
            <a:lvl3pPr marL="914400" algn="l" rtl="0" fontAlgn="base">
              <a:spcBef>
                <a:spcPct val="0"/>
              </a:spcBef>
              <a:spcAft>
                <a:spcPct val="0"/>
              </a:spcAft>
              <a:defRPr sz="2000" kern="1200">
                <a:solidFill>
                  <a:schemeClr val="bg1"/>
                </a:solidFill>
                <a:latin typeface="Arial Black" pitchFamily="34" charset="0"/>
                <a:ea typeface="+mn-ea"/>
                <a:cs typeface="Arial" pitchFamily="34" charset="0"/>
              </a:defRPr>
            </a:lvl3pPr>
            <a:lvl4pPr marL="1371600" algn="l" rtl="0" fontAlgn="base">
              <a:spcBef>
                <a:spcPct val="0"/>
              </a:spcBef>
              <a:spcAft>
                <a:spcPct val="0"/>
              </a:spcAft>
              <a:defRPr sz="2000" kern="1200">
                <a:solidFill>
                  <a:schemeClr val="bg1"/>
                </a:solidFill>
                <a:latin typeface="Arial Black" pitchFamily="34" charset="0"/>
                <a:ea typeface="+mn-ea"/>
                <a:cs typeface="Arial" pitchFamily="34" charset="0"/>
              </a:defRPr>
            </a:lvl4pPr>
            <a:lvl5pPr marL="1828800" algn="l" rtl="0" fontAlgn="base">
              <a:spcBef>
                <a:spcPct val="0"/>
              </a:spcBef>
              <a:spcAft>
                <a:spcPct val="0"/>
              </a:spcAft>
              <a:defRPr sz="2000" kern="1200">
                <a:solidFill>
                  <a:schemeClr val="bg1"/>
                </a:solidFill>
                <a:latin typeface="Arial Black" pitchFamily="34" charset="0"/>
                <a:ea typeface="+mn-ea"/>
                <a:cs typeface="Arial" pitchFamily="34" charset="0"/>
              </a:defRPr>
            </a:lvl5pPr>
            <a:lvl6pPr marL="2286000" algn="l" defTabSz="914400" rtl="0" eaLnBrk="1" latinLnBrk="0" hangingPunct="1">
              <a:defRPr sz="2000" kern="1200">
                <a:solidFill>
                  <a:schemeClr val="bg1"/>
                </a:solidFill>
                <a:latin typeface="Arial Black" pitchFamily="34" charset="0"/>
                <a:ea typeface="+mn-ea"/>
                <a:cs typeface="Arial" pitchFamily="34" charset="0"/>
              </a:defRPr>
            </a:lvl6pPr>
            <a:lvl7pPr marL="2743200" algn="l" defTabSz="914400" rtl="0" eaLnBrk="1" latinLnBrk="0" hangingPunct="1">
              <a:defRPr sz="2000" kern="1200">
                <a:solidFill>
                  <a:schemeClr val="bg1"/>
                </a:solidFill>
                <a:latin typeface="Arial Black" pitchFamily="34" charset="0"/>
                <a:ea typeface="+mn-ea"/>
                <a:cs typeface="Arial" pitchFamily="34" charset="0"/>
              </a:defRPr>
            </a:lvl7pPr>
            <a:lvl8pPr marL="3200400" algn="l" defTabSz="914400" rtl="0" eaLnBrk="1" latinLnBrk="0" hangingPunct="1">
              <a:defRPr sz="2000" kern="1200">
                <a:solidFill>
                  <a:schemeClr val="bg1"/>
                </a:solidFill>
                <a:latin typeface="Arial Black" pitchFamily="34" charset="0"/>
                <a:ea typeface="+mn-ea"/>
                <a:cs typeface="Arial" pitchFamily="34" charset="0"/>
              </a:defRPr>
            </a:lvl8pPr>
            <a:lvl9pPr marL="3657600" algn="l" defTabSz="914400" rtl="0" eaLnBrk="1" latinLnBrk="0" hangingPunct="1">
              <a:defRPr sz="2000" kern="1200">
                <a:solidFill>
                  <a:schemeClr val="bg1"/>
                </a:solidFill>
                <a:latin typeface="Arial Black" pitchFamily="34" charset="0"/>
                <a:ea typeface="+mn-ea"/>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066800"/>
          </a:xfrm>
        </p:spPr>
        <p:txBody>
          <a:bodyPr/>
          <a:lstStyle/>
          <a:p>
            <a:pPr eaLnBrk="1" hangingPunct="1"/>
            <a:r>
              <a:rPr lang="en-US" altLang="en-US" dirty="0"/>
              <a:t>Nondiscretionary Bonuses</a:t>
            </a:r>
            <a:endParaRPr lang="en-US" dirty="0"/>
          </a:p>
        </p:txBody>
      </p:sp>
      <p:sp>
        <p:nvSpPr>
          <p:cNvPr id="3" name="Content Placeholder 2"/>
          <p:cNvSpPr>
            <a:spLocks noGrp="1"/>
          </p:cNvSpPr>
          <p:nvPr>
            <p:ph idx="1"/>
          </p:nvPr>
        </p:nvSpPr>
        <p:spPr>
          <a:xfrm>
            <a:off x="228600" y="2895600"/>
            <a:ext cx="8077200" cy="3230563"/>
          </a:xfrm>
        </p:spPr>
        <p:txBody>
          <a:bodyPr/>
          <a:lstStyle/>
          <a:p>
            <a:pPr>
              <a:lnSpc>
                <a:spcPct val="90000"/>
              </a:lnSpc>
            </a:pPr>
            <a:r>
              <a:rPr lang="en-US" altLang="en-US" sz="1800" dirty="0">
                <a:solidFill>
                  <a:srgbClr val="002060"/>
                </a:solidFill>
              </a:rPr>
              <a:t>Nondiscretionary bonuses and incentive payments (including commissions) are forms of compensation promised in advance to employees (e.g., bonuses for meeting set production goals, retention bonuses, and commission payments based on a fixed formula). </a:t>
            </a:r>
          </a:p>
          <a:p>
            <a:pPr marL="342900" lvl="2" indent="-342900">
              <a:lnSpc>
                <a:spcPct val="90000"/>
              </a:lnSpc>
            </a:pPr>
            <a:endParaRPr lang="en-US" altLang="en-US" sz="600" dirty="0">
              <a:solidFill>
                <a:srgbClr val="002060"/>
              </a:solidFill>
            </a:endParaRPr>
          </a:p>
          <a:p>
            <a:pPr marL="342900" lvl="2" indent="-342900">
              <a:lnSpc>
                <a:spcPct val="90000"/>
              </a:lnSpc>
            </a:pPr>
            <a:r>
              <a:rPr lang="en-US" altLang="en-US" sz="1800" dirty="0">
                <a:solidFill>
                  <a:srgbClr val="002060"/>
                </a:solidFill>
              </a:rPr>
              <a:t>May be used to satisfy up to 10% of the standard salary level.</a:t>
            </a:r>
          </a:p>
          <a:p>
            <a:pPr marL="800100" lvl="3" indent="-342900">
              <a:lnSpc>
                <a:spcPct val="90000"/>
              </a:lnSpc>
            </a:pPr>
            <a:r>
              <a:rPr lang="en-US" altLang="en-US" sz="1600" dirty="0">
                <a:solidFill>
                  <a:srgbClr val="002060"/>
                </a:solidFill>
              </a:rPr>
              <a:t>Minimum of 90% (approx. $822) of standard salary level must be paid as a weekly salary.</a:t>
            </a:r>
          </a:p>
          <a:p>
            <a:pPr marL="342900" lvl="2" indent="-342900">
              <a:lnSpc>
                <a:spcPct val="90000"/>
              </a:lnSpc>
            </a:pPr>
            <a:endParaRPr lang="en-US" altLang="en-US" sz="600" dirty="0">
              <a:solidFill>
                <a:srgbClr val="002060"/>
              </a:solidFill>
            </a:endParaRPr>
          </a:p>
          <a:p>
            <a:pPr marL="342900" lvl="2" indent="-342900">
              <a:lnSpc>
                <a:spcPct val="90000"/>
              </a:lnSpc>
            </a:pPr>
            <a:r>
              <a:rPr lang="en-US" altLang="en-US" sz="1800" dirty="0">
                <a:solidFill>
                  <a:srgbClr val="002060"/>
                </a:solidFill>
              </a:rPr>
              <a:t>Payments must be paid on a quarterly or more frequent basis.</a:t>
            </a:r>
          </a:p>
          <a:p>
            <a:endParaRPr lang="en-US" altLang="en-US" sz="1800" dirty="0"/>
          </a:p>
          <a:p>
            <a:endParaRPr lang="en-US" sz="1800" dirty="0"/>
          </a:p>
        </p:txBody>
      </p:sp>
      <p:sp>
        <p:nvSpPr>
          <p:cNvPr id="4" name="Rectangle 3"/>
          <p:cNvSpPr>
            <a:spLocks noChangeArrowheads="1"/>
          </p:cNvSpPr>
          <p:nvPr/>
        </p:nvSpPr>
        <p:spPr bwMode="auto">
          <a:xfrm>
            <a:off x="304800" y="1443037"/>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bg1"/>
                </a:solidFill>
                <a:latin typeface="Arial Black" pitchFamily="34" charset="0"/>
                <a:ea typeface="+mn-ea"/>
                <a:cs typeface="Arial" pitchFamily="34" charset="0"/>
              </a:defRPr>
            </a:lvl1pPr>
            <a:lvl2pPr marL="457200" algn="l" rtl="0" fontAlgn="base">
              <a:spcBef>
                <a:spcPct val="0"/>
              </a:spcBef>
              <a:spcAft>
                <a:spcPct val="0"/>
              </a:spcAft>
              <a:defRPr sz="2000" kern="1200">
                <a:solidFill>
                  <a:schemeClr val="bg1"/>
                </a:solidFill>
                <a:latin typeface="Arial Black" pitchFamily="34" charset="0"/>
                <a:ea typeface="+mn-ea"/>
                <a:cs typeface="Arial" pitchFamily="34" charset="0"/>
              </a:defRPr>
            </a:lvl2pPr>
            <a:lvl3pPr marL="914400" algn="l" rtl="0" fontAlgn="base">
              <a:spcBef>
                <a:spcPct val="0"/>
              </a:spcBef>
              <a:spcAft>
                <a:spcPct val="0"/>
              </a:spcAft>
              <a:defRPr sz="2000" kern="1200">
                <a:solidFill>
                  <a:schemeClr val="bg1"/>
                </a:solidFill>
                <a:latin typeface="Arial Black" pitchFamily="34" charset="0"/>
                <a:ea typeface="+mn-ea"/>
                <a:cs typeface="Arial" pitchFamily="34" charset="0"/>
              </a:defRPr>
            </a:lvl3pPr>
            <a:lvl4pPr marL="1371600" algn="l" rtl="0" fontAlgn="base">
              <a:spcBef>
                <a:spcPct val="0"/>
              </a:spcBef>
              <a:spcAft>
                <a:spcPct val="0"/>
              </a:spcAft>
              <a:defRPr sz="2000" kern="1200">
                <a:solidFill>
                  <a:schemeClr val="bg1"/>
                </a:solidFill>
                <a:latin typeface="Arial Black" pitchFamily="34" charset="0"/>
                <a:ea typeface="+mn-ea"/>
                <a:cs typeface="Arial" pitchFamily="34" charset="0"/>
              </a:defRPr>
            </a:lvl4pPr>
            <a:lvl5pPr marL="1828800" algn="l" rtl="0" fontAlgn="base">
              <a:spcBef>
                <a:spcPct val="0"/>
              </a:spcBef>
              <a:spcAft>
                <a:spcPct val="0"/>
              </a:spcAft>
              <a:defRPr sz="2000" kern="1200">
                <a:solidFill>
                  <a:schemeClr val="bg1"/>
                </a:solidFill>
                <a:latin typeface="Arial Black" pitchFamily="34" charset="0"/>
                <a:ea typeface="+mn-ea"/>
                <a:cs typeface="Arial" pitchFamily="34" charset="0"/>
              </a:defRPr>
            </a:lvl5pPr>
            <a:lvl6pPr marL="2286000" algn="l" defTabSz="914400" rtl="0" eaLnBrk="1" latinLnBrk="0" hangingPunct="1">
              <a:defRPr sz="2000" kern="1200">
                <a:solidFill>
                  <a:schemeClr val="bg1"/>
                </a:solidFill>
                <a:latin typeface="Arial Black" pitchFamily="34" charset="0"/>
                <a:ea typeface="+mn-ea"/>
                <a:cs typeface="Arial" pitchFamily="34" charset="0"/>
              </a:defRPr>
            </a:lvl6pPr>
            <a:lvl7pPr marL="2743200" algn="l" defTabSz="914400" rtl="0" eaLnBrk="1" latinLnBrk="0" hangingPunct="1">
              <a:defRPr sz="2000" kern="1200">
                <a:solidFill>
                  <a:schemeClr val="bg1"/>
                </a:solidFill>
                <a:latin typeface="Arial Black" pitchFamily="34" charset="0"/>
                <a:ea typeface="+mn-ea"/>
                <a:cs typeface="Arial" pitchFamily="34" charset="0"/>
              </a:defRPr>
            </a:lvl7pPr>
            <a:lvl8pPr marL="3200400" algn="l" defTabSz="914400" rtl="0" eaLnBrk="1" latinLnBrk="0" hangingPunct="1">
              <a:defRPr sz="2000" kern="1200">
                <a:solidFill>
                  <a:schemeClr val="bg1"/>
                </a:solidFill>
                <a:latin typeface="Arial Black" pitchFamily="34" charset="0"/>
                <a:ea typeface="+mn-ea"/>
                <a:cs typeface="Arial" pitchFamily="34" charset="0"/>
              </a:defRPr>
            </a:lvl8pPr>
            <a:lvl9pPr marL="3657600" algn="l" defTabSz="914400" rtl="0" eaLnBrk="1" latinLnBrk="0" hangingPunct="1">
              <a:defRPr sz="2000" kern="1200">
                <a:solidFill>
                  <a:schemeClr val="bg1"/>
                </a:solidFill>
                <a:latin typeface="Arial Black" pitchFamily="34" charset="0"/>
                <a:ea typeface="+mn-ea"/>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p:txBody>
      </p:sp>
    </p:spTree>
    <p:extLst>
      <p:ext uri="{BB962C8B-B14F-4D97-AF65-F5344CB8AC3E}">
        <p14:creationId xmlns:p14="http://schemas.microsoft.com/office/powerpoint/2010/main" val="2645927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228600"/>
            <a:ext cx="9144000" cy="1066800"/>
          </a:xfrm>
        </p:spPr>
        <p:txBody>
          <a:bodyPr/>
          <a:lstStyle/>
          <a:p>
            <a:r>
              <a:rPr lang="en-US" altLang="en-US" dirty="0"/>
              <a:t>Catch-up Payments</a:t>
            </a:r>
          </a:p>
        </p:txBody>
      </p:sp>
      <p:sp>
        <p:nvSpPr>
          <p:cNvPr id="53251" name="Content Placeholder 2"/>
          <p:cNvSpPr>
            <a:spLocks noGrp="1"/>
          </p:cNvSpPr>
          <p:nvPr>
            <p:ph idx="1"/>
          </p:nvPr>
        </p:nvSpPr>
        <p:spPr>
          <a:xfrm>
            <a:off x="228600" y="1752600"/>
            <a:ext cx="8077200" cy="4373563"/>
          </a:xfrm>
        </p:spPr>
        <p:txBody>
          <a:bodyPr/>
          <a:lstStyle/>
          <a:p>
            <a:pPr>
              <a:defRPr/>
            </a:pPr>
            <a:r>
              <a:rPr lang="en-US" dirty="0"/>
              <a:t>If an employee does not earn enough from the nondiscretionary bonus, commission, or incentive payments in a given quarter to meet the standard salary level – an employer may make a “catch-up” payment within one pay period of the end of the quarter.  </a:t>
            </a:r>
          </a:p>
          <a:p>
            <a:pPr marL="0" indent="0">
              <a:buFontTx/>
              <a:buNone/>
              <a:defRPr/>
            </a:pPr>
            <a:endParaRPr lang="en-US" sz="800" dirty="0"/>
          </a:p>
          <a:p>
            <a:pPr>
              <a:defRPr/>
            </a:pPr>
            <a:r>
              <a:rPr lang="en-US" dirty="0"/>
              <a:t>Any such “catch-up” payment will count only toward the prior quarter’s salary amount and not toward the salary amount in the quarter in which it is paid. </a:t>
            </a:r>
          </a:p>
          <a:p>
            <a:pPr>
              <a:defRPr/>
            </a:pPr>
            <a:endParaRPr lang="en-US" altLang="en-US" dirty="0"/>
          </a:p>
        </p:txBody>
      </p:sp>
    </p:spTree>
    <p:extLst>
      <p:ext uri="{BB962C8B-B14F-4D97-AF65-F5344CB8AC3E}">
        <p14:creationId xmlns:p14="http://schemas.microsoft.com/office/powerpoint/2010/main" val="3980058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0" y="457200"/>
            <a:ext cx="9144000" cy="1143000"/>
          </a:xfrm>
        </p:spPr>
        <p:txBody>
          <a:bodyPr/>
          <a:lstStyle/>
          <a:p>
            <a:r>
              <a:rPr lang="en-US" altLang="en-US" sz="3200" dirty="0"/>
              <a:t>Highly Compensated Employees (HCE)</a:t>
            </a:r>
          </a:p>
        </p:txBody>
      </p:sp>
      <p:sp>
        <p:nvSpPr>
          <p:cNvPr id="52227" name="Content Placeholder 2"/>
          <p:cNvSpPr>
            <a:spLocks noGrp="1"/>
          </p:cNvSpPr>
          <p:nvPr>
            <p:ph idx="1"/>
          </p:nvPr>
        </p:nvSpPr>
        <p:spPr>
          <a:xfrm>
            <a:off x="152400" y="3124200"/>
            <a:ext cx="8153400" cy="3001963"/>
          </a:xfrm>
        </p:spPr>
        <p:txBody>
          <a:bodyPr/>
          <a:lstStyle/>
          <a:p>
            <a:pPr eaLnBrk="1" hangingPunct="1">
              <a:lnSpc>
                <a:spcPct val="90000"/>
              </a:lnSpc>
              <a:defRPr/>
            </a:pPr>
            <a:r>
              <a:rPr lang="en-US" altLang="en-US" sz="1600" dirty="0"/>
              <a:t>HCEs must continue to receive at least the full standard salary level amount ($913 per week) each pay period on a salary or fee basis without regard to the payment of nondiscretionary bonuses and incentive payments. </a:t>
            </a:r>
            <a:r>
              <a:rPr lang="en-US" altLang="en-US" sz="1600" i="1" dirty="0">
                <a:solidFill>
                  <a:srgbClr val="A50021"/>
                </a:solidFill>
              </a:rPr>
              <a:t>(No Change to this principle)</a:t>
            </a:r>
            <a:endParaRPr lang="en-US" altLang="en-US" sz="1600" dirty="0">
              <a:solidFill>
                <a:srgbClr val="A50021"/>
              </a:solidFill>
            </a:endParaRPr>
          </a:p>
          <a:p>
            <a:pPr eaLnBrk="1" hangingPunct="1">
              <a:lnSpc>
                <a:spcPct val="90000"/>
              </a:lnSpc>
              <a:defRPr/>
            </a:pPr>
            <a:r>
              <a:rPr lang="en-US" altLang="en-US" sz="1600" dirty="0"/>
              <a:t>Nondiscretionary bonuses and incentive payments (including commissions) may be counted towards the highly compensated employees’ total annual compensation requirement ($134,004).  </a:t>
            </a:r>
            <a:r>
              <a:rPr lang="en-US" altLang="en-US" sz="1600" i="1" dirty="0">
                <a:solidFill>
                  <a:srgbClr val="A50021"/>
                </a:solidFill>
              </a:rPr>
              <a:t>(No Change to this principle)</a:t>
            </a:r>
            <a:r>
              <a:rPr lang="en-US" altLang="en-US" sz="1600" dirty="0">
                <a:solidFill>
                  <a:srgbClr val="A50021"/>
                </a:solidFill>
              </a:rPr>
              <a:t> </a:t>
            </a:r>
          </a:p>
          <a:p>
            <a:pPr eaLnBrk="1" hangingPunct="1">
              <a:lnSpc>
                <a:spcPct val="90000"/>
              </a:lnSpc>
              <a:defRPr/>
            </a:pPr>
            <a:r>
              <a:rPr lang="en-US" altLang="en-US" sz="1600" dirty="0"/>
              <a:t>The HCE test </a:t>
            </a:r>
            <a:r>
              <a:rPr lang="en-US" altLang="en-US" sz="1600" i="1" u="sng" dirty="0"/>
              <a:t>does not </a:t>
            </a:r>
            <a:r>
              <a:rPr lang="en-US" altLang="en-US" sz="1600" dirty="0"/>
              <a:t>allow employers to credit nondiscretionary bonuses or incentive payments (including commissions) towards the standard salary level weekly requirement.</a:t>
            </a:r>
          </a:p>
          <a:p>
            <a:pPr>
              <a:defRPr/>
            </a:pPr>
            <a:endParaRPr lang="en-US" altLang="en-US" sz="1800" dirty="0"/>
          </a:p>
        </p:txBody>
      </p:sp>
      <p:sp>
        <p:nvSpPr>
          <p:cNvPr id="4" name="Rectangle 3"/>
          <p:cNvSpPr>
            <a:spLocks noChangeArrowheads="1"/>
          </p:cNvSpPr>
          <p:nvPr/>
        </p:nvSpPr>
        <p:spPr bwMode="auto">
          <a:xfrm>
            <a:off x="285135" y="1676400"/>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bg1"/>
                </a:solidFill>
                <a:latin typeface="Arial Black" pitchFamily="34" charset="0"/>
                <a:ea typeface="+mn-ea"/>
                <a:cs typeface="Arial" pitchFamily="34" charset="0"/>
              </a:defRPr>
            </a:lvl1pPr>
            <a:lvl2pPr marL="457200" algn="l" rtl="0" fontAlgn="base">
              <a:spcBef>
                <a:spcPct val="0"/>
              </a:spcBef>
              <a:spcAft>
                <a:spcPct val="0"/>
              </a:spcAft>
              <a:defRPr sz="2000" kern="1200">
                <a:solidFill>
                  <a:schemeClr val="bg1"/>
                </a:solidFill>
                <a:latin typeface="Arial Black" pitchFamily="34" charset="0"/>
                <a:ea typeface="+mn-ea"/>
                <a:cs typeface="Arial" pitchFamily="34" charset="0"/>
              </a:defRPr>
            </a:lvl2pPr>
            <a:lvl3pPr marL="914400" algn="l" rtl="0" fontAlgn="base">
              <a:spcBef>
                <a:spcPct val="0"/>
              </a:spcBef>
              <a:spcAft>
                <a:spcPct val="0"/>
              </a:spcAft>
              <a:defRPr sz="2000" kern="1200">
                <a:solidFill>
                  <a:schemeClr val="bg1"/>
                </a:solidFill>
                <a:latin typeface="Arial Black" pitchFamily="34" charset="0"/>
                <a:ea typeface="+mn-ea"/>
                <a:cs typeface="Arial" pitchFamily="34" charset="0"/>
              </a:defRPr>
            </a:lvl3pPr>
            <a:lvl4pPr marL="1371600" algn="l" rtl="0" fontAlgn="base">
              <a:spcBef>
                <a:spcPct val="0"/>
              </a:spcBef>
              <a:spcAft>
                <a:spcPct val="0"/>
              </a:spcAft>
              <a:defRPr sz="2000" kern="1200">
                <a:solidFill>
                  <a:schemeClr val="bg1"/>
                </a:solidFill>
                <a:latin typeface="Arial Black" pitchFamily="34" charset="0"/>
                <a:ea typeface="+mn-ea"/>
                <a:cs typeface="Arial" pitchFamily="34" charset="0"/>
              </a:defRPr>
            </a:lvl4pPr>
            <a:lvl5pPr marL="1828800" algn="l" rtl="0" fontAlgn="base">
              <a:spcBef>
                <a:spcPct val="0"/>
              </a:spcBef>
              <a:spcAft>
                <a:spcPct val="0"/>
              </a:spcAft>
              <a:defRPr sz="2000" kern="1200">
                <a:solidFill>
                  <a:schemeClr val="bg1"/>
                </a:solidFill>
                <a:latin typeface="Arial Black" pitchFamily="34" charset="0"/>
                <a:ea typeface="+mn-ea"/>
                <a:cs typeface="Arial" pitchFamily="34" charset="0"/>
              </a:defRPr>
            </a:lvl5pPr>
            <a:lvl6pPr marL="2286000" algn="l" defTabSz="914400" rtl="0" eaLnBrk="1" latinLnBrk="0" hangingPunct="1">
              <a:defRPr sz="2000" kern="1200">
                <a:solidFill>
                  <a:schemeClr val="bg1"/>
                </a:solidFill>
                <a:latin typeface="Arial Black" pitchFamily="34" charset="0"/>
                <a:ea typeface="+mn-ea"/>
                <a:cs typeface="Arial" pitchFamily="34" charset="0"/>
              </a:defRPr>
            </a:lvl6pPr>
            <a:lvl7pPr marL="2743200" algn="l" defTabSz="914400" rtl="0" eaLnBrk="1" latinLnBrk="0" hangingPunct="1">
              <a:defRPr sz="2000" kern="1200">
                <a:solidFill>
                  <a:schemeClr val="bg1"/>
                </a:solidFill>
                <a:latin typeface="Arial Black" pitchFamily="34" charset="0"/>
                <a:ea typeface="+mn-ea"/>
                <a:cs typeface="Arial" pitchFamily="34" charset="0"/>
              </a:defRPr>
            </a:lvl7pPr>
            <a:lvl8pPr marL="3200400" algn="l" defTabSz="914400" rtl="0" eaLnBrk="1" latinLnBrk="0" hangingPunct="1">
              <a:defRPr sz="2000" kern="1200">
                <a:solidFill>
                  <a:schemeClr val="bg1"/>
                </a:solidFill>
                <a:latin typeface="Arial Black" pitchFamily="34" charset="0"/>
                <a:ea typeface="+mn-ea"/>
                <a:cs typeface="Arial" pitchFamily="34" charset="0"/>
              </a:defRPr>
            </a:lvl8pPr>
            <a:lvl9pPr marL="3657600" algn="l" defTabSz="914400" rtl="0" eaLnBrk="1" latinLnBrk="0" hangingPunct="1">
              <a:defRPr sz="2000" kern="1200">
                <a:solidFill>
                  <a:schemeClr val="bg1"/>
                </a:solidFill>
                <a:latin typeface="Arial Black" pitchFamily="34" charset="0"/>
                <a:ea typeface="+mn-ea"/>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p:txBody>
      </p:sp>
    </p:spTree>
    <p:extLst>
      <p:ext uri="{BB962C8B-B14F-4D97-AF65-F5344CB8AC3E}">
        <p14:creationId xmlns:p14="http://schemas.microsoft.com/office/powerpoint/2010/main" val="40959454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Automatic Updates</a:t>
            </a:r>
          </a:p>
        </p:txBody>
      </p:sp>
      <p:sp>
        <p:nvSpPr>
          <p:cNvPr id="37891" name="Content Placeholder 2"/>
          <p:cNvSpPr>
            <a:spLocks noGrp="1"/>
          </p:cNvSpPr>
          <p:nvPr>
            <p:ph idx="1"/>
          </p:nvPr>
        </p:nvSpPr>
        <p:spPr>
          <a:xfrm>
            <a:off x="609600" y="2971800"/>
            <a:ext cx="7696200" cy="3154363"/>
          </a:xfrm>
        </p:spPr>
        <p:txBody>
          <a:bodyPr/>
          <a:lstStyle/>
          <a:p>
            <a:endParaRPr lang="en-US" altLang="en-US" sz="2000" dirty="0"/>
          </a:p>
          <a:p>
            <a:r>
              <a:rPr lang="en-US" altLang="en-US" sz="2000" dirty="0"/>
              <a:t>Every three years beginning January 1, 2020, the standard salary and annual compensation levels will be automatically updated.</a:t>
            </a:r>
          </a:p>
          <a:p>
            <a:r>
              <a:rPr lang="en-US" altLang="en-US" sz="2000" dirty="0"/>
              <a:t>At least 150 days before the effective date, the Secretary will publish a notice in the Federal Register of the updated salary and total annual compensation amounts that will be required.</a:t>
            </a:r>
          </a:p>
          <a:p>
            <a:endParaRPr lang="en-US" altLang="en-US" sz="2000" dirty="0"/>
          </a:p>
        </p:txBody>
      </p:sp>
      <p:sp>
        <p:nvSpPr>
          <p:cNvPr id="4" name="TextBox 1"/>
          <p:cNvSpPr txBox="1">
            <a:spLocks noChangeArrowheads="1"/>
          </p:cNvSpPr>
          <p:nvPr/>
        </p:nvSpPr>
        <p:spPr bwMode="auto">
          <a:xfrm>
            <a:off x="341671" y="1676400"/>
            <a:ext cx="77724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bg1"/>
                </a:solidFill>
                <a:latin typeface="Arial Black" pitchFamily="34" charset="0"/>
                <a:cs typeface="Arial" pitchFamily="34" charset="0"/>
              </a:defRPr>
            </a:lvl1pPr>
            <a:lvl2pPr marL="742950" indent="-285750" eaLnBrk="0" hangingPunct="0">
              <a:defRPr sz="2000">
                <a:solidFill>
                  <a:schemeClr val="bg1"/>
                </a:solidFill>
                <a:latin typeface="Arial Black" pitchFamily="34" charset="0"/>
                <a:cs typeface="Arial" pitchFamily="34" charset="0"/>
              </a:defRPr>
            </a:lvl2pPr>
            <a:lvl3pPr marL="1143000" indent="-228600" eaLnBrk="0" hangingPunct="0">
              <a:defRPr sz="2000">
                <a:solidFill>
                  <a:schemeClr val="bg1"/>
                </a:solidFill>
                <a:latin typeface="Arial Black" pitchFamily="34" charset="0"/>
                <a:cs typeface="Arial" pitchFamily="34" charset="0"/>
              </a:defRPr>
            </a:lvl3pPr>
            <a:lvl4pPr marL="1600200" indent="-228600" eaLnBrk="0" hangingPunct="0">
              <a:defRPr sz="2000">
                <a:solidFill>
                  <a:schemeClr val="bg1"/>
                </a:solidFill>
                <a:latin typeface="Arial Black" pitchFamily="34" charset="0"/>
                <a:cs typeface="Arial" pitchFamily="34" charset="0"/>
              </a:defRPr>
            </a:lvl4pPr>
            <a:lvl5pPr marL="2057400" indent="-228600" eaLnBrk="0" hangingPunct="0">
              <a:defRPr sz="2000">
                <a:solidFill>
                  <a:schemeClr val="bg1"/>
                </a:solidFill>
                <a:latin typeface="Arial Black" pitchFamily="34" charset="0"/>
                <a:cs typeface="Arial" pitchFamily="34" charset="0"/>
              </a:defRPr>
            </a:lvl5pPr>
            <a:lvl6pPr marL="2514600" indent="-228600" eaLnBrk="0" fontAlgn="base" hangingPunct="0">
              <a:spcBef>
                <a:spcPct val="0"/>
              </a:spcBef>
              <a:spcAft>
                <a:spcPct val="0"/>
              </a:spcAft>
              <a:defRPr sz="2000">
                <a:solidFill>
                  <a:schemeClr val="bg1"/>
                </a:solidFill>
                <a:latin typeface="Arial Black" pitchFamily="34" charset="0"/>
                <a:cs typeface="Arial" pitchFamily="34" charset="0"/>
              </a:defRPr>
            </a:lvl6pPr>
            <a:lvl7pPr marL="2971800" indent="-228600" eaLnBrk="0" fontAlgn="base" hangingPunct="0">
              <a:spcBef>
                <a:spcPct val="0"/>
              </a:spcBef>
              <a:spcAft>
                <a:spcPct val="0"/>
              </a:spcAft>
              <a:defRPr sz="2000">
                <a:solidFill>
                  <a:schemeClr val="bg1"/>
                </a:solidFill>
                <a:latin typeface="Arial Black" pitchFamily="34" charset="0"/>
                <a:cs typeface="Arial" pitchFamily="34" charset="0"/>
              </a:defRPr>
            </a:lvl7pPr>
            <a:lvl8pPr marL="3429000" indent="-228600" eaLnBrk="0" fontAlgn="base" hangingPunct="0">
              <a:spcBef>
                <a:spcPct val="0"/>
              </a:spcBef>
              <a:spcAft>
                <a:spcPct val="0"/>
              </a:spcAft>
              <a:defRPr sz="2000">
                <a:solidFill>
                  <a:schemeClr val="bg1"/>
                </a:solidFill>
                <a:latin typeface="Arial Black" pitchFamily="34" charset="0"/>
                <a:cs typeface="Arial" pitchFamily="34" charset="0"/>
              </a:defRPr>
            </a:lvl8pPr>
            <a:lvl9pPr marL="3886200" indent="-228600" eaLnBrk="0" fontAlgn="base" hangingPunct="0">
              <a:spcBef>
                <a:spcPct val="0"/>
              </a:spcBef>
              <a:spcAft>
                <a:spcPct val="0"/>
              </a:spcAft>
              <a:defRPr sz="2000">
                <a:solidFill>
                  <a:schemeClr val="bg1"/>
                </a:solidFill>
                <a:latin typeface="Arial Black" pitchFamily="34" charset="0"/>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a:p>
            <a:pPr eaLnBrk="1" hangingPunct="1"/>
            <a:endParaRPr lang="en-US" altLang="en-US" dirty="0"/>
          </a:p>
        </p:txBody>
      </p:sp>
    </p:spTree>
    <p:extLst>
      <p:ext uri="{BB962C8B-B14F-4D97-AF65-F5344CB8AC3E}">
        <p14:creationId xmlns:p14="http://schemas.microsoft.com/office/powerpoint/2010/main" val="40995601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0" y="228600"/>
            <a:ext cx="9144000" cy="1371600"/>
          </a:xfrm>
        </p:spPr>
        <p:txBody>
          <a:bodyPr/>
          <a:lstStyle/>
          <a:p>
            <a:r>
              <a:rPr lang="en-US" altLang="en-US" dirty="0"/>
              <a:t>Updating the </a:t>
            </a:r>
            <a:r>
              <a:rPr lang="en-US" altLang="en-US" u="sng" dirty="0"/>
              <a:t>Standard Salary</a:t>
            </a:r>
            <a:r>
              <a:rPr lang="en-US" altLang="en-US" dirty="0"/>
              <a:t> Level</a:t>
            </a:r>
          </a:p>
        </p:txBody>
      </p:sp>
      <p:sp>
        <p:nvSpPr>
          <p:cNvPr id="56323" name="Content Placeholder 2"/>
          <p:cNvSpPr>
            <a:spLocks noGrp="1"/>
          </p:cNvSpPr>
          <p:nvPr>
            <p:ph idx="1"/>
          </p:nvPr>
        </p:nvSpPr>
        <p:spPr>
          <a:xfrm>
            <a:off x="152400" y="2514600"/>
            <a:ext cx="8153400" cy="3429000"/>
          </a:xfrm>
        </p:spPr>
        <p:txBody>
          <a:bodyPr/>
          <a:lstStyle/>
          <a:p>
            <a:pPr eaLnBrk="1" hangingPunct="1">
              <a:lnSpc>
                <a:spcPct val="90000"/>
              </a:lnSpc>
              <a:defRPr/>
            </a:pPr>
            <a:endParaRPr lang="en-US" altLang="en-US" sz="2500" dirty="0"/>
          </a:p>
          <a:p>
            <a:pPr marL="0" indent="0" eaLnBrk="1" hangingPunct="1">
              <a:lnSpc>
                <a:spcPct val="90000"/>
              </a:lnSpc>
              <a:buFontTx/>
              <a:buNone/>
              <a:defRPr/>
            </a:pPr>
            <a:endParaRPr lang="en-US" altLang="en-US" sz="2800" dirty="0"/>
          </a:p>
          <a:p>
            <a:pPr marL="0" indent="0" eaLnBrk="1" hangingPunct="1">
              <a:lnSpc>
                <a:spcPct val="90000"/>
              </a:lnSpc>
              <a:buFontTx/>
              <a:buNone/>
              <a:defRPr/>
            </a:pPr>
            <a:r>
              <a:rPr lang="en-US" altLang="en-US" sz="2800" dirty="0"/>
              <a:t>Standard salary level – updated to equal the 40th  percentile of weekly earnings of full-time salaried workers in the lowest-wage Census Region.</a:t>
            </a:r>
          </a:p>
          <a:p>
            <a:pPr marL="0" indent="0" eaLnBrk="1" hangingPunct="1">
              <a:lnSpc>
                <a:spcPct val="90000"/>
              </a:lnSpc>
              <a:buFontTx/>
              <a:buNone/>
              <a:defRPr/>
            </a:pPr>
            <a:endParaRPr lang="en-US" altLang="en-US" sz="2500" dirty="0"/>
          </a:p>
          <a:p>
            <a:pPr marL="0" indent="0" eaLnBrk="1" hangingPunct="1">
              <a:lnSpc>
                <a:spcPct val="90000"/>
              </a:lnSpc>
              <a:buFontTx/>
              <a:buNone/>
              <a:defRPr/>
            </a:pPr>
            <a:endParaRPr lang="en-US" altLang="en-US" dirty="0">
              <a:solidFill>
                <a:srgbClr val="FFFFFF"/>
              </a:solidFill>
            </a:endParaRPr>
          </a:p>
          <a:p>
            <a:pPr marL="457200" lvl="1" indent="0" eaLnBrk="1" hangingPunct="1">
              <a:lnSpc>
                <a:spcPct val="90000"/>
              </a:lnSpc>
              <a:buFontTx/>
              <a:buNone/>
              <a:defRPr/>
            </a:pPr>
            <a:endParaRPr lang="en-US" altLang="en-US" dirty="0"/>
          </a:p>
          <a:p>
            <a:pPr>
              <a:defRPr/>
            </a:pPr>
            <a:endParaRPr lang="en-US" dirty="0"/>
          </a:p>
          <a:p>
            <a:pPr>
              <a:defRPr/>
            </a:pPr>
            <a:endParaRPr lang="en-US" altLang="en-US" dirty="0"/>
          </a:p>
        </p:txBody>
      </p:sp>
      <p:sp>
        <p:nvSpPr>
          <p:cNvPr id="4" name="Rectangle 3"/>
          <p:cNvSpPr>
            <a:spLocks noChangeArrowheads="1"/>
          </p:cNvSpPr>
          <p:nvPr/>
        </p:nvSpPr>
        <p:spPr bwMode="auto">
          <a:xfrm>
            <a:off x="152400" y="1676400"/>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bg1"/>
                </a:solidFill>
                <a:latin typeface="Arial Black" pitchFamily="34" charset="0"/>
                <a:ea typeface="+mn-ea"/>
                <a:cs typeface="Arial" pitchFamily="34" charset="0"/>
              </a:defRPr>
            </a:lvl1pPr>
            <a:lvl2pPr marL="457200" algn="l" rtl="0" fontAlgn="base">
              <a:spcBef>
                <a:spcPct val="0"/>
              </a:spcBef>
              <a:spcAft>
                <a:spcPct val="0"/>
              </a:spcAft>
              <a:defRPr sz="2000" kern="1200">
                <a:solidFill>
                  <a:schemeClr val="bg1"/>
                </a:solidFill>
                <a:latin typeface="Arial Black" pitchFamily="34" charset="0"/>
                <a:ea typeface="+mn-ea"/>
                <a:cs typeface="Arial" pitchFamily="34" charset="0"/>
              </a:defRPr>
            </a:lvl2pPr>
            <a:lvl3pPr marL="914400" algn="l" rtl="0" fontAlgn="base">
              <a:spcBef>
                <a:spcPct val="0"/>
              </a:spcBef>
              <a:spcAft>
                <a:spcPct val="0"/>
              </a:spcAft>
              <a:defRPr sz="2000" kern="1200">
                <a:solidFill>
                  <a:schemeClr val="bg1"/>
                </a:solidFill>
                <a:latin typeface="Arial Black" pitchFamily="34" charset="0"/>
                <a:ea typeface="+mn-ea"/>
                <a:cs typeface="Arial" pitchFamily="34" charset="0"/>
              </a:defRPr>
            </a:lvl3pPr>
            <a:lvl4pPr marL="1371600" algn="l" rtl="0" fontAlgn="base">
              <a:spcBef>
                <a:spcPct val="0"/>
              </a:spcBef>
              <a:spcAft>
                <a:spcPct val="0"/>
              </a:spcAft>
              <a:defRPr sz="2000" kern="1200">
                <a:solidFill>
                  <a:schemeClr val="bg1"/>
                </a:solidFill>
                <a:latin typeface="Arial Black" pitchFamily="34" charset="0"/>
                <a:ea typeface="+mn-ea"/>
                <a:cs typeface="Arial" pitchFamily="34" charset="0"/>
              </a:defRPr>
            </a:lvl4pPr>
            <a:lvl5pPr marL="1828800" algn="l" rtl="0" fontAlgn="base">
              <a:spcBef>
                <a:spcPct val="0"/>
              </a:spcBef>
              <a:spcAft>
                <a:spcPct val="0"/>
              </a:spcAft>
              <a:defRPr sz="2000" kern="1200">
                <a:solidFill>
                  <a:schemeClr val="bg1"/>
                </a:solidFill>
                <a:latin typeface="Arial Black" pitchFamily="34" charset="0"/>
                <a:ea typeface="+mn-ea"/>
                <a:cs typeface="Arial" pitchFamily="34" charset="0"/>
              </a:defRPr>
            </a:lvl5pPr>
            <a:lvl6pPr marL="2286000" algn="l" defTabSz="914400" rtl="0" eaLnBrk="1" latinLnBrk="0" hangingPunct="1">
              <a:defRPr sz="2000" kern="1200">
                <a:solidFill>
                  <a:schemeClr val="bg1"/>
                </a:solidFill>
                <a:latin typeface="Arial Black" pitchFamily="34" charset="0"/>
                <a:ea typeface="+mn-ea"/>
                <a:cs typeface="Arial" pitchFamily="34" charset="0"/>
              </a:defRPr>
            </a:lvl6pPr>
            <a:lvl7pPr marL="2743200" algn="l" defTabSz="914400" rtl="0" eaLnBrk="1" latinLnBrk="0" hangingPunct="1">
              <a:defRPr sz="2000" kern="1200">
                <a:solidFill>
                  <a:schemeClr val="bg1"/>
                </a:solidFill>
                <a:latin typeface="Arial Black" pitchFamily="34" charset="0"/>
                <a:ea typeface="+mn-ea"/>
                <a:cs typeface="Arial" pitchFamily="34" charset="0"/>
              </a:defRPr>
            </a:lvl7pPr>
            <a:lvl8pPr marL="3200400" algn="l" defTabSz="914400" rtl="0" eaLnBrk="1" latinLnBrk="0" hangingPunct="1">
              <a:defRPr sz="2000" kern="1200">
                <a:solidFill>
                  <a:schemeClr val="bg1"/>
                </a:solidFill>
                <a:latin typeface="Arial Black" pitchFamily="34" charset="0"/>
                <a:ea typeface="+mn-ea"/>
                <a:cs typeface="Arial" pitchFamily="34" charset="0"/>
              </a:defRPr>
            </a:lvl8pPr>
            <a:lvl9pPr marL="3657600" algn="l" defTabSz="914400" rtl="0" eaLnBrk="1" latinLnBrk="0" hangingPunct="1">
              <a:defRPr sz="2000" kern="1200">
                <a:solidFill>
                  <a:schemeClr val="bg1"/>
                </a:solidFill>
                <a:latin typeface="Arial Black" pitchFamily="34" charset="0"/>
                <a:ea typeface="+mn-ea"/>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p:txBody>
      </p:sp>
    </p:spTree>
    <p:extLst>
      <p:ext uri="{BB962C8B-B14F-4D97-AF65-F5344CB8AC3E}">
        <p14:creationId xmlns:p14="http://schemas.microsoft.com/office/powerpoint/2010/main" val="9558880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0" y="228600"/>
            <a:ext cx="9144000" cy="1066800"/>
          </a:xfrm>
        </p:spPr>
        <p:txBody>
          <a:bodyPr/>
          <a:lstStyle/>
          <a:p>
            <a:r>
              <a:rPr lang="en-US" altLang="en-US" dirty="0"/>
              <a:t>Updating HCE Compensation Level</a:t>
            </a:r>
          </a:p>
        </p:txBody>
      </p:sp>
      <p:sp>
        <p:nvSpPr>
          <p:cNvPr id="57347" name="Content Placeholder 2"/>
          <p:cNvSpPr>
            <a:spLocks noGrp="1"/>
          </p:cNvSpPr>
          <p:nvPr>
            <p:ph idx="1"/>
          </p:nvPr>
        </p:nvSpPr>
        <p:spPr>
          <a:xfrm>
            <a:off x="304800" y="2362200"/>
            <a:ext cx="8001000" cy="3763963"/>
          </a:xfrm>
        </p:spPr>
        <p:txBody>
          <a:bodyPr/>
          <a:lstStyle/>
          <a:p>
            <a:pPr eaLnBrk="1" hangingPunct="1">
              <a:lnSpc>
                <a:spcPct val="90000"/>
              </a:lnSpc>
              <a:defRPr/>
            </a:pPr>
            <a:endParaRPr lang="en-US" altLang="en-US" sz="2200" dirty="0"/>
          </a:p>
          <a:p>
            <a:pPr eaLnBrk="1" hangingPunct="1">
              <a:lnSpc>
                <a:spcPct val="90000"/>
              </a:lnSpc>
              <a:defRPr/>
            </a:pPr>
            <a:endParaRPr lang="en-US" altLang="en-US" sz="2200" dirty="0"/>
          </a:p>
          <a:p>
            <a:pPr marL="0" indent="0" eaLnBrk="1" hangingPunct="1">
              <a:lnSpc>
                <a:spcPct val="90000"/>
              </a:lnSpc>
              <a:buFontTx/>
              <a:buNone/>
              <a:defRPr/>
            </a:pPr>
            <a:endParaRPr lang="en-US" altLang="en-US" sz="2200" dirty="0"/>
          </a:p>
          <a:p>
            <a:pPr marL="0" indent="0" eaLnBrk="1" hangingPunct="1">
              <a:lnSpc>
                <a:spcPct val="90000"/>
              </a:lnSpc>
              <a:buFontTx/>
              <a:buNone/>
              <a:defRPr/>
            </a:pPr>
            <a:r>
              <a:rPr lang="en-US" altLang="en-US" sz="2800" dirty="0"/>
              <a:t>Highly compensated employees – updated to equal the 90th percentile of annualized earnings of full-time salaried workers nationally. </a:t>
            </a:r>
          </a:p>
          <a:p>
            <a:pPr marL="0" indent="0" eaLnBrk="1" hangingPunct="1">
              <a:lnSpc>
                <a:spcPct val="90000"/>
              </a:lnSpc>
              <a:buFontTx/>
              <a:buNone/>
              <a:defRPr/>
            </a:pPr>
            <a:endParaRPr lang="en-US" altLang="en-US" sz="2200" dirty="0"/>
          </a:p>
          <a:p>
            <a:pPr marL="0" indent="0" eaLnBrk="1" hangingPunct="1">
              <a:lnSpc>
                <a:spcPct val="90000"/>
              </a:lnSpc>
              <a:buFontTx/>
              <a:buNone/>
              <a:defRPr/>
            </a:pPr>
            <a:endParaRPr lang="en-US" altLang="en-US" sz="2200" dirty="0"/>
          </a:p>
          <a:p>
            <a:pPr>
              <a:defRPr/>
            </a:pPr>
            <a:endParaRPr lang="en-US" altLang="en-US" dirty="0"/>
          </a:p>
        </p:txBody>
      </p:sp>
      <p:sp>
        <p:nvSpPr>
          <p:cNvPr id="4" name="Rectangle 3"/>
          <p:cNvSpPr>
            <a:spLocks noChangeArrowheads="1"/>
          </p:cNvSpPr>
          <p:nvPr/>
        </p:nvSpPr>
        <p:spPr bwMode="auto">
          <a:xfrm>
            <a:off x="304800" y="1443037"/>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bg1"/>
                </a:solidFill>
                <a:latin typeface="Arial Black" pitchFamily="34" charset="0"/>
                <a:ea typeface="+mn-ea"/>
                <a:cs typeface="Arial" pitchFamily="34" charset="0"/>
              </a:defRPr>
            </a:lvl1pPr>
            <a:lvl2pPr marL="457200" algn="l" rtl="0" fontAlgn="base">
              <a:spcBef>
                <a:spcPct val="0"/>
              </a:spcBef>
              <a:spcAft>
                <a:spcPct val="0"/>
              </a:spcAft>
              <a:defRPr sz="2000" kern="1200">
                <a:solidFill>
                  <a:schemeClr val="bg1"/>
                </a:solidFill>
                <a:latin typeface="Arial Black" pitchFamily="34" charset="0"/>
                <a:ea typeface="+mn-ea"/>
                <a:cs typeface="Arial" pitchFamily="34" charset="0"/>
              </a:defRPr>
            </a:lvl2pPr>
            <a:lvl3pPr marL="914400" algn="l" rtl="0" fontAlgn="base">
              <a:spcBef>
                <a:spcPct val="0"/>
              </a:spcBef>
              <a:spcAft>
                <a:spcPct val="0"/>
              </a:spcAft>
              <a:defRPr sz="2000" kern="1200">
                <a:solidFill>
                  <a:schemeClr val="bg1"/>
                </a:solidFill>
                <a:latin typeface="Arial Black" pitchFamily="34" charset="0"/>
                <a:ea typeface="+mn-ea"/>
                <a:cs typeface="Arial" pitchFamily="34" charset="0"/>
              </a:defRPr>
            </a:lvl3pPr>
            <a:lvl4pPr marL="1371600" algn="l" rtl="0" fontAlgn="base">
              <a:spcBef>
                <a:spcPct val="0"/>
              </a:spcBef>
              <a:spcAft>
                <a:spcPct val="0"/>
              </a:spcAft>
              <a:defRPr sz="2000" kern="1200">
                <a:solidFill>
                  <a:schemeClr val="bg1"/>
                </a:solidFill>
                <a:latin typeface="Arial Black" pitchFamily="34" charset="0"/>
                <a:ea typeface="+mn-ea"/>
                <a:cs typeface="Arial" pitchFamily="34" charset="0"/>
              </a:defRPr>
            </a:lvl4pPr>
            <a:lvl5pPr marL="1828800" algn="l" rtl="0" fontAlgn="base">
              <a:spcBef>
                <a:spcPct val="0"/>
              </a:spcBef>
              <a:spcAft>
                <a:spcPct val="0"/>
              </a:spcAft>
              <a:defRPr sz="2000" kern="1200">
                <a:solidFill>
                  <a:schemeClr val="bg1"/>
                </a:solidFill>
                <a:latin typeface="Arial Black" pitchFamily="34" charset="0"/>
                <a:ea typeface="+mn-ea"/>
                <a:cs typeface="Arial" pitchFamily="34" charset="0"/>
              </a:defRPr>
            </a:lvl5pPr>
            <a:lvl6pPr marL="2286000" algn="l" defTabSz="914400" rtl="0" eaLnBrk="1" latinLnBrk="0" hangingPunct="1">
              <a:defRPr sz="2000" kern="1200">
                <a:solidFill>
                  <a:schemeClr val="bg1"/>
                </a:solidFill>
                <a:latin typeface="Arial Black" pitchFamily="34" charset="0"/>
                <a:ea typeface="+mn-ea"/>
                <a:cs typeface="Arial" pitchFamily="34" charset="0"/>
              </a:defRPr>
            </a:lvl6pPr>
            <a:lvl7pPr marL="2743200" algn="l" defTabSz="914400" rtl="0" eaLnBrk="1" latinLnBrk="0" hangingPunct="1">
              <a:defRPr sz="2000" kern="1200">
                <a:solidFill>
                  <a:schemeClr val="bg1"/>
                </a:solidFill>
                <a:latin typeface="Arial Black" pitchFamily="34" charset="0"/>
                <a:ea typeface="+mn-ea"/>
                <a:cs typeface="Arial" pitchFamily="34" charset="0"/>
              </a:defRPr>
            </a:lvl7pPr>
            <a:lvl8pPr marL="3200400" algn="l" defTabSz="914400" rtl="0" eaLnBrk="1" latinLnBrk="0" hangingPunct="1">
              <a:defRPr sz="2000" kern="1200">
                <a:solidFill>
                  <a:schemeClr val="bg1"/>
                </a:solidFill>
                <a:latin typeface="Arial Black" pitchFamily="34" charset="0"/>
                <a:ea typeface="+mn-ea"/>
                <a:cs typeface="Arial" pitchFamily="34" charset="0"/>
              </a:defRPr>
            </a:lvl8pPr>
            <a:lvl9pPr marL="3657600" algn="l" defTabSz="914400" rtl="0" eaLnBrk="1" latinLnBrk="0" hangingPunct="1">
              <a:defRPr sz="2000" kern="1200">
                <a:solidFill>
                  <a:schemeClr val="bg1"/>
                </a:solidFill>
                <a:latin typeface="Arial Black" pitchFamily="34" charset="0"/>
                <a:ea typeface="+mn-ea"/>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p:txBody>
      </p:sp>
    </p:spTree>
    <p:extLst>
      <p:ext uri="{BB962C8B-B14F-4D97-AF65-F5344CB8AC3E}">
        <p14:creationId xmlns:p14="http://schemas.microsoft.com/office/powerpoint/2010/main" val="12486148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a:t>Salary Basis Test</a:t>
            </a:r>
          </a:p>
        </p:txBody>
      </p:sp>
      <p:sp>
        <p:nvSpPr>
          <p:cNvPr id="22531" name="Rectangle 3"/>
          <p:cNvSpPr>
            <a:spLocks noGrp="1" noChangeArrowheads="1"/>
          </p:cNvSpPr>
          <p:nvPr>
            <p:ph idx="1"/>
          </p:nvPr>
        </p:nvSpPr>
        <p:spPr/>
        <p:txBody>
          <a:bodyPr/>
          <a:lstStyle/>
          <a:p>
            <a:pPr eaLnBrk="1" hangingPunct="1">
              <a:lnSpc>
                <a:spcPct val="90000"/>
              </a:lnSpc>
            </a:pPr>
            <a:r>
              <a:rPr lang="en-US" altLang="en-US" dirty="0"/>
              <a:t>Regularly receives a predetermined amount of compensation each pay period (on a weekly or less frequent basis)</a:t>
            </a:r>
          </a:p>
          <a:p>
            <a:pPr eaLnBrk="1" hangingPunct="1">
              <a:lnSpc>
                <a:spcPct val="90000"/>
              </a:lnSpc>
            </a:pPr>
            <a:endParaRPr lang="en-US" altLang="en-US" sz="1400" dirty="0"/>
          </a:p>
          <a:p>
            <a:pPr eaLnBrk="1" hangingPunct="1">
              <a:lnSpc>
                <a:spcPct val="90000"/>
              </a:lnSpc>
            </a:pPr>
            <a:r>
              <a:rPr lang="en-US" altLang="en-US" dirty="0"/>
              <a:t>The compensation cannot be reduced because of variations in the quality or quantity of the work performed</a:t>
            </a:r>
          </a:p>
          <a:p>
            <a:pPr eaLnBrk="1" hangingPunct="1">
              <a:lnSpc>
                <a:spcPct val="90000"/>
              </a:lnSpc>
            </a:pPr>
            <a:endParaRPr lang="en-US" altLang="en-US" sz="1400" dirty="0"/>
          </a:p>
          <a:p>
            <a:pPr eaLnBrk="1" hangingPunct="1">
              <a:lnSpc>
                <a:spcPct val="90000"/>
              </a:lnSpc>
            </a:pPr>
            <a:r>
              <a:rPr lang="en-US" altLang="en-US" dirty="0"/>
              <a:t>Need not be paid for any workweek when no work is performed</a:t>
            </a:r>
          </a:p>
        </p:txBody>
      </p:sp>
    </p:spTree>
    <p:extLst>
      <p:ext uri="{BB962C8B-B14F-4D97-AF65-F5344CB8AC3E}">
        <p14:creationId xmlns:p14="http://schemas.microsoft.com/office/powerpoint/2010/main" val="11375372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Deductions From Salary</a:t>
            </a:r>
          </a:p>
        </p:txBody>
      </p:sp>
      <p:sp>
        <p:nvSpPr>
          <p:cNvPr id="23555" name="Rectangle 3"/>
          <p:cNvSpPr>
            <a:spLocks noGrp="1" noChangeArrowheads="1"/>
          </p:cNvSpPr>
          <p:nvPr>
            <p:ph idx="1"/>
          </p:nvPr>
        </p:nvSpPr>
        <p:spPr/>
        <p:txBody>
          <a:bodyPr/>
          <a:lstStyle/>
          <a:p>
            <a:pPr eaLnBrk="1" hangingPunct="1"/>
            <a:r>
              <a:rPr lang="en-US" altLang="en-US" dirty="0"/>
              <a:t>An employee is not paid on a salary basis if deductions from the predetermined salary are made for absences occasioned by the employer or by the operating requirements of the businesses</a:t>
            </a:r>
          </a:p>
          <a:p>
            <a:pPr eaLnBrk="1" hangingPunct="1"/>
            <a:endParaRPr lang="en-US" altLang="en-US" sz="1400" dirty="0"/>
          </a:p>
          <a:p>
            <a:pPr eaLnBrk="1" hangingPunct="1"/>
            <a:r>
              <a:rPr lang="en-US" altLang="en-US" dirty="0"/>
              <a:t>If the employee is ready, willing and able to work, deductions may not be made for time when work in not available</a:t>
            </a:r>
          </a:p>
          <a:p>
            <a:pPr eaLnBrk="1" hangingPunct="1"/>
            <a:endParaRPr lang="en-US" altLang="en-US" dirty="0"/>
          </a:p>
        </p:txBody>
      </p:sp>
    </p:spTree>
    <p:extLst>
      <p:ext uri="{BB962C8B-B14F-4D97-AF65-F5344CB8AC3E}">
        <p14:creationId xmlns:p14="http://schemas.microsoft.com/office/powerpoint/2010/main" val="33715226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t>Permitted Salary Deductions</a:t>
            </a:r>
          </a:p>
        </p:txBody>
      </p:sp>
      <p:sp>
        <p:nvSpPr>
          <p:cNvPr id="55299" name="Rectangle 3"/>
          <p:cNvSpPr>
            <a:spLocks noGrp="1" noChangeArrowheads="1"/>
          </p:cNvSpPr>
          <p:nvPr>
            <p:ph type="body" idx="1"/>
          </p:nvPr>
        </p:nvSpPr>
        <p:spPr/>
        <p:txBody>
          <a:bodyPr/>
          <a:lstStyle/>
          <a:p>
            <a:pPr marL="533400" indent="-533400" eaLnBrk="1" hangingPunct="1">
              <a:buFontTx/>
              <a:buNone/>
            </a:pPr>
            <a:r>
              <a:rPr lang="en-US" sz="2000"/>
              <a:t>Seven exceptions from the “no pay-docking” rule</a:t>
            </a:r>
          </a:p>
          <a:p>
            <a:pPr marL="533400" indent="-533400" eaLnBrk="1" hangingPunct="1"/>
            <a:endParaRPr lang="en-US" sz="2000"/>
          </a:p>
          <a:p>
            <a:pPr marL="914400" lvl="1" indent="-457200" eaLnBrk="1" hangingPunct="1">
              <a:buFont typeface="Wingdings" pitchFamily="2" charset="2"/>
              <a:buAutoNum type="arabicPeriod"/>
            </a:pPr>
            <a:r>
              <a:rPr lang="en-US" sz="2000"/>
              <a:t>Absence from work for one or more full days for personal reasons, other than sickness or disability</a:t>
            </a:r>
          </a:p>
          <a:p>
            <a:pPr marL="914400" lvl="1" indent="-457200" eaLnBrk="1" hangingPunct="1">
              <a:buFont typeface="Wingdings" pitchFamily="2" charset="2"/>
              <a:buAutoNum type="arabicPeriod"/>
            </a:pPr>
            <a:r>
              <a:rPr lang="en-US" sz="2000"/>
              <a:t>Absence from work for one or more full days due to sickness or disability if deductions made under a bona fide plan, policy, or practice of providing wage replacement benefits for these types of absences</a:t>
            </a:r>
          </a:p>
          <a:p>
            <a:pPr marL="914400" lvl="1" indent="-457200" eaLnBrk="1" hangingPunct="1">
              <a:buFont typeface="Wingdings" pitchFamily="2" charset="2"/>
              <a:buAutoNum type="arabicPeriod"/>
            </a:pPr>
            <a:r>
              <a:rPr lang="en-US" sz="2000"/>
              <a:t>To offset any amounts received as payment for jury fees, witness fees, or military pay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t>Permitted Salary Deductions (continued)</a:t>
            </a:r>
          </a:p>
        </p:txBody>
      </p:sp>
      <p:sp>
        <p:nvSpPr>
          <p:cNvPr id="56323" name="Rectangle 3"/>
          <p:cNvSpPr>
            <a:spLocks noGrp="1" noChangeArrowheads="1"/>
          </p:cNvSpPr>
          <p:nvPr>
            <p:ph type="body" idx="1"/>
          </p:nvPr>
        </p:nvSpPr>
        <p:spPr/>
        <p:txBody>
          <a:bodyPr/>
          <a:lstStyle/>
          <a:p>
            <a:pPr marL="533400" indent="-533400" eaLnBrk="1" hangingPunct="1">
              <a:lnSpc>
                <a:spcPct val="90000"/>
              </a:lnSpc>
              <a:buFontTx/>
              <a:buNone/>
            </a:pPr>
            <a:r>
              <a:rPr lang="en-US" sz="2000"/>
              <a:t>Seven exceptions from the “no pay-docking” rule (cont.)</a:t>
            </a:r>
          </a:p>
          <a:p>
            <a:pPr marL="533400" indent="-533400" eaLnBrk="1" hangingPunct="1">
              <a:lnSpc>
                <a:spcPct val="90000"/>
              </a:lnSpc>
              <a:buFontTx/>
              <a:buNone/>
            </a:pPr>
            <a:endParaRPr lang="en-US" sz="2000"/>
          </a:p>
          <a:p>
            <a:pPr marL="914400" lvl="1" indent="-457200" eaLnBrk="1" hangingPunct="1">
              <a:lnSpc>
                <a:spcPct val="90000"/>
              </a:lnSpc>
              <a:buFont typeface="Wingdings" pitchFamily="2" charset="2"/>
              <a:buAutoNum type="arabicPeriod" startAt="4"/>
            </a:pPr>
            <a:r>
              <a:rPr lang="en-US" sz="2000"/>
              <a:t>Penalties imposed in good faith for violating safety rules of “major significance”</a:t>
            </a:r>
          </a:p>
          <a:p>
            <a:pPr marL="914400" lvl="1" indent="-457200" eaLnBrk="1" hangingPunct="1">
              <a:lnSpc>
                <a:spcPct val="90000"/>
              </a:lnSpc>
              <a:buFont typeface="Wingdings" pitchFamily="2" charset="2"/>
              <a:buAutoNum type="arabicPeriod" startAt="4"/>
            </a:pPr>
            <a:r>
              <a:rPr lang="en-US" sz="2000"/>
              <a:t>Unpaid disciplinary suspension of one or more full days imposed in good faith for violations of written workplace conduct rules</a:t>
            </a:r>
          </a:p>
          <a:p>
            <a:pPr marL="914400" lvl="1" indent="-457200" eaLnBrk="1" hangingPunct="1">
              <a:lnSpc>
                <a:spcPct val="90000"/>
              </a:lnSpc>
              <a:buFont typeface="Wingdings" pitchFamily="2" charset="2"/>
              <a:buAutoNum type="arabicPeriod" startAt="4"/>
            </a:pPr>
            <a:r>
              <a:rPr lang="en-US" sz="2000"/>
              <a:t>Proportionate part of an employee’s full salary may be paid for time actually worked in the first and last weeks of employment</a:t>
            </a:r>
          </a:p>
          <a:p>
            <a:pPr marL="914400" lvl="1" indent="-457200" eaLnBrk="1" hangingPunct="1">
              <a:lnSpc>
                <a:spcPct val="90000"/>
              </a:lnSpc>
              <a:buFont typeface="Wingdings" pitchFamily="2" charset="2"/>
              <a:buAutoNum type="arabicPeriod" startAt="4"/>
            </a:pPr>
            <a:r>
              <a:rPr lang="en-US" sz="2000"/>
              <a:t>Unpaid leave taken pursuant to the Family and Medical Leave Act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t>Effect of Improper Deductions</a:t>
            </a:r>
          </a:p>
        </p:txBody>
      </p:sp>
      <p:sp>
        <p:nvSpPr>
          <p:cNvPr id="57347" name="Rectangle 3"/>
          <p:cNvSpPr>
            <a:spLocks noGrp="1" noChangeArrowheads="1"/>
          </p:cNvSpPr>
          <p:nvPr>
            <p:ph type="body" idx="1"/>
          </p:nvPr>
        </p:nvSpPr>
        <p:spPr/>
        <p:txBody>
          <a:bodyPr/>
          <a:lstStyle/>
          <a:p>
            <a:pPr eaLnBrk="1" hangingPunct="1">
              <a:lnSpc>
                <a:spcPct val="90000"/>
              </a:lnSpc>
            </a:pPr>
            <a:r>
              <a:rPr lang="en-US" sz="2000"/>
              <a:t>An actual practice of making improper deductions from salary will result in the loss of the exemption</a:t>
            </a:r>
          </a:p>
          <a:p>
            <a:pPr lvl="1" eaLnBrk="1" hangingPunct="1">
              <a:lnSpc>
                <a:spcPct val="90000"/>
              </a:lnSpc>
              <a:buFont typeface="Verdana" pitchFamily="34" charset="0"/>
              <a:buChar char="–"/>
            </a:pPr>
            <a:r>
              <a:rPr lang="en-US" sz="2000"/>
              <a:t>During the time period in which improper deductions were made</a:t>
            </a:r>
          </a:p>
          <a:p>
            <a:pPr lvl="1" eaLnBrk="1" hangingPunct="1">
              <a:lnSpc>
                <a:spcPct val="90000"/>
              </a:lnSpc>
              <a:buFont typeface="Verdana" pitchFamily="34" charset="0"/>
              <a:buChar char="–"/>
            </a:pPr>
            <a:r>
              <a:rPr lang="en-US" sz="2000"/>
              <a:t>For employees in the same job classifications</a:t>
            </a:r>
          </a:p>
          <a:p>
            <a:pPr lvl="1" eaLnBrk="1" hangingPunct="1">
              <a:lnSpc>
                <a:spcPct val="90000"/>
              </a:lnSpc>
              <a:buFont typeface="Verdana" pitchFamily="34" charset="0"/>
              <a:buChar char="–"/>
            </a:pPr>
            <a:r>
              <a:rPr lang="en-US" sz="2000"/>
              <a:t>Working for the same managers responsible for the actual improper deductions</a:t>
            </a:r>
          </a:p>
          <a:p>
            <a:pPr eaLnBrk="1" hangingPunct="1">
              <a:lnSpc>
                <a:spcPct val="90000"/>
              </a:lnSpc>
            </a:pPr>
            <a:endParaRPr lang="en-US" sz="2000"/>
          </a:p>
          <a:p>
            <a:pPr eaLnBrk="1" hangingPunct="1">
              <a:lnSpc>
                <a:spcPct val="90000"/>
              </a:lnSpc>
            </a:pPr>
            <a:r>
              <a:rPr lang="en-US" sz="2000"/>
              <a:t>Isolated or inadvertent improper deductions, however, will not result in the loss of exempt status if the employer reimburses the employee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t>Safe Harbor</a:t>
            </a:r>
          </a:p>
        </p:txBody>
      </p:sp>
      <p:sp>
        <p:nvSpPr>
          <p:cNvPr id="58371" name="Rectangle 3"/>
          <p:cNvSpPr>
            <a:spLocks noGrp="1" noChangeArrowheads="1"/>
          </p:cNvSpPr>
          <p:nvPr>
            <p:ph type="body" idx="1"/>
          </p:nvPr>
        </p:nvSpPr>
        <p:spPr>
          <a:xfrm>
            <a:off x="1066800" y="2057400"/>
            <a:ext cx="7239000" cy="4221163"/>
          </a:xfrm>
        </p:spPr>
        <p:txBody>
          <a:bodyPr/>
          <a:lstStyle/>
          <a:p>
            <a:pPr eaLnBrk="1" hangingPunct="1"/>
            <a:r>
              <a:rPr lang="en-US" sz="2000"/>
              <a:t>The exemption will not be lost if the employer:</a:t>
            </a:r>
          </a:p>
          <a:p>
            <a:pPr lvl="1" eaLnBrk="1" hangingPunct="1">
              <a:buFontTx/>
              <a:buChar char="•"/>
            </a:pPr>
            <a:r>
              <a:rPr lang="en-US" sz="2000"/>
              <a:t>Has a </a:t>
            </a:r>
            <a:r>
              <a:rPr lang="en-US" sz="2000" b="1"/>
              <a:t>clearly communicated</a:t>
            </a:r>
            <a:r>
              <a:rPr lang="en-US" sz="2000"/>
              <a:t> policy prohibiting improper deductions and including a complaint mechanism </a:t>
            </a:r>
          </a:p>
          <a:p>
            <a:pPr lvl="1" eaLnBrk="1" hangingPunct="1">
              <a:buFontTx/>
              <a:buChar char="•"/>
            </a:pPr>
            <a:r>
              <a:rPr lang="en-US" sz="2000"/>
              <a:t>Reimburses employees for any improper deductions; and</a:t>
            </a:r>
          </a:p>
          <a:p>
            <a:pPr lvl="1" eaLnBrk="1" hangingPunct="1">
              <a:buFontTx/>
              <a:buChar char="•"/>
            </a:pPr>
            <a:r>
              <a:rPr lang="en-US" sz="2000"/>
              <a:t>Makes a good faith commitment to comply in the future</a:t>
            </a:r>
          </a:p>
          <a:p>
            <a:pPr eaLnBrk="1" hangingPunct="1"/>
            <a:r>
              <a:rPr lang="en-US" sz="2000" b="1"/>
              <a:t>Unless</a:t>
            </a:r>
            <a:r>
              <a:rPr lang="en-US" sz="2000"/>
              <a:t> the employer willfully violates the policy by continuing to make improper deductions after receiving employee complaints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t>Executive Duties</a:t>
            </a:r>
          </a:p>
        </p:txBody>
      </p:sp>
      <p:sp>
        <p:nvSpPr>
          <p:cNvPr id="59395" name="Rectangle 3"/>
          <p:cNvSpPr>
            <a:spLocks noGrp="1" noChangeArrowheads="1"/>
          </p:cNvSpPr>
          <p:nvPr>
            <p:ph type="body" idx="1"/>
          </p:nvPr>
        </p:nvSpPr>
        <p:spPr/>
        <p:txBody>
          <a:bodyPr/>
          <a:lstStyle/>
          <a:p>
            <a:pPr eaLnBrk="1" hangingPunct="1">
              <a:lnSpc>
                <a:spcPct val="90000"/>
              </a:lnSpc>
            </a:pPr>
            <a:r>
              <a:rPr lang="en-US"/>
              <a:t>Primary duty is management of the enterprise or of a customarily recognized department or subdivision </a:t>
            </a:r>
          </a:p>
          <a:p>
            <a:pPr eaLnBrk="1" hangingPunct="1">
              <a:lnSpc>
                <a:spcPct val="90000"/>
              </a:lnSpc>
            </a:pPr>
            <a:r>
              <a:rPr lang="en-US"/>
              <a:t>Customarily and regularly directs the work of two or more other employees</a:t>
            </a:r>
          </a:p>
          <a:p>
            <a:pPr eaLnBrk="1" hangingPunct="1">
              <a:lnSpc>
                <a:spcPct val="90000"/>
              </a:lnSpc>
            </a:pPr>
            <a:r>
              <a:rPr lang="en-US"/>
              <a:t>Authority to hire or fire other employees or recommendations as to the hiring, firing, advancement, promotion or other change of status of other employees given particular weight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t>20% Owner Executives</a:t>
            </a:r>
          </a:p>
        </p:txBody>
      </p:sp>
      <p:sp>
        <p:nvSpPr>
          <p:cNvPr id="60419" name="Rectangle 3"/>
          <p:cNvSpPr>
            <a:spLocks noGrp="1" noChangeArrowheads="1"/>
          </p:cNvSpPr>
          <p:nvPr>
            <p:ph type="body" idx="1"/>
          </p:nvPr>
        </p:nvSpPr>
        <p:spPr/>
        <p:txBody>
          <a:bodyPr/>
          <a:lstStyle/>
          <a:p>
            <a:pPr eaLnBrk="1" hangingPunct="1"/>
            <a:r>
              <a:rPr lang="en-US"/>
              <a:t>The executive exemption also includes employees who</a:t>
            </a:r>
          </a:p>
          <a:p>
            <a:pPr lvl="1" eaLnBrk="1" hangingPunct="1">
              <a:buFont typeface="Verdana" pitchFamily="34" charset="0"/>
              <a:buChar char="–"/>
            </a:pPr>
            <a:r>
              <a:rPr lang="en-US"/>
              <a:t>own at least a bona fide 20-percent equity interest in the enterprise </a:t>
            </a:r>
          </a:p>
          <a:p>
            <a:pPr lvl="1" eaLnBrk="1" hangingPunct="1">
              <a:buFont typeface="Verdana" pitchFamily="34" charset="0"/>
              <a:buChar char="–"/>
            </a:pPr>
            <a:r>
              <a:rPr lang="en-US"/>
              <a:t>are actively engaged in management of the enterprise</a:t>
            </a:r>
          </a:p>
          <a:p>
            <a:pPr eaLnBrk="1" hangingPunct="1"/>
            <a:r>
              <a:rPr lang="en-US"/>
              <a:t>The salary level and salary basis requirements do not apply to exempt 20% equity owners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t>Administrative Duties</a:t>
            </a:r>
          </a:p>
        </p:txBody>
      </p:sp>
      <p:sp>
        <p:nvSpPr>
          <p:cNvPr id="61443" name="Rectangle 3"/>
          <p:cNvSpPr>
            <a:spLocks noGrp="1" noChangeArrowheads="1"/>
          </p:cNvSpPr>
          <p:nvPr>
            <p:ph type="body" idx="1"/>
          </p:nvPr>
        </p:nvSpPr>
        <p:spPr/>
        <p:txBody>
          <a:bodyPr/>
          <a:lstStyle/>
          <a:p>
            <a:pPr eaLnBrk="1" hangingPunct="1"/>
            <a:r>
              <a:rPr lang="en-US"/>
              <a:t>Primary duty is the performance of office or non-manual work directly related to the management or general business operations of the employer or the employer’s customers </a:t>
            </a:r>
          </a:p>
          <a:p>
            <a:pPr eaLnBrk="1" hangingPunct="1"/>
            <a:r>
              <a:rPr lang="en-US"/>
              <a:t>Primary duty includes the exercise of discretion and independent judgment with respect to matters of significance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t>Management or General Business Operations</a:t>
            </a:r>
          </a:p>
        </p:txBody>
      </p:sp>
      <p:sp>
        <p:nvSpPr>
          <p:cNvPr id="62467" name="Rectangle 3"/>
          <p:cNvSpPr>
            <a:spLocks noGrp="1" noChangeArrowheads="1"/>
          </p:cNvSpPr>
          <p:nvPr>
            <p:ph type="body" sz="half" idx="1"/>
          </p:nvPr>
        </p:nvSpPr>
        <p:spPr>
          <a:xfrm>
            <a:off x="1066800" y="1676400"/>
            <a:ext cx="3581400" cy="4572000"/>
          </a:xfrm>
        </p:spPr>
        <p:txBody>
          <a:bodyPr/>
          <a:lstStyle/>
          <a:p>
            <a:pPr eaLnBrk="1" hangingPunct="1"/>
            <a:r>
              <a:rPr lang="en-US" sz="2000"/>
              <a:t>Tax</a:t>
            </a:r>
          </a:p>
          <a:p>
            <a:pPr eaLnBrk="1" hangingPunct="1"/>
            <a:r>
              <a:rPr lang="en-US" sz="2000"/>
              <a:t>Finance</a:t>
            </a:r>
          </a:p>
          <a:p>
            <a:pPr eaLnBrk="1" hangingPunct="1"/>
            <a:r>
              <a:rPr lang="en-US" sz="2000"/>
              <a:t>Accounting</a:t>
            </a:r>
          </a:p>
          <a:p>
            <a:pPr eaLnBrk="1" hangingPunct="1"/>
            <a:r>
              <a:rPr lang="en-US" sz="2000"/>
              <a:t>Budgeting</a:t>
            </a:r>
          </a:p>
          <a:p>
            <a:pPr eaLnBrk="1" hangingPunct="1"/>
            <a:r>
              <a:rPr lang="en-US" sz="2000"/>
              <a:t>Auditing</a:t>
            </a:r>
          </a:p>
          <a:p>
            <a:pPr eaLnBrk="1" hangingPunct="1"/>
            <a:r>
              <a:rPr lang="en-US" sz="2000"/>
              <a:t>Insurance</a:t>
            </a:r>
          </a:p>
          <a:p>
            <a:pPr eaLnBrk="1" hangingPunct="1"/>
            <a:r>
              <a:rPr lang="en-US" sz="2000"/>
              <a:t>Quality Control</a:t>
            </a:r>
          </a:p>
          <a:p>
            <a:pPr eaLnBrk="1" hangingPunct="1"/>
            <a:r>
              <a:rPr lang="en-US" sz="2000"/>
              <a:t>Purchasing</a:t>
            </a:r>
          </a:p>
          <a:p>
            <a:pPr eaLnBrk="1" hangingPunct="1"/>
            <a:r>
              <a:rPr lang="en-US" sz="2000"/>
              <a:t>Procurement</a:t>
            </a:r>
          </a:p>
          <a:p>
            <a:pPr eaLnBrk="1" hangingPunct="1"/>
            <a:r>
              <a:rPr lang="en-US" sz="2000"/>
              <a:t>Advertising</a:t>
            </a:r>
          </a:p>
          <a:p>
            <a:pPr eaLnBrk="1" hangingPunct="1"/>
            <a:endParaRPr lang="en-US" sz="2000"/>
          </a:p>
        </p:txBody>
      </p:sp>
      <p:sp>
        <p:nvSpPr>
          <p:cNvPr id="62468" name="Rectangle 4"/>
          <p:cNvSpPr>
            <a:spLocks noGrp="1" noChangeArrowheads="1"/>
          </p:cNvSpPr>
          <p:nvPr>
            <p:ph type="body" sz="half" idx="2"/>
          </p:nvPr>
        </p:nvSpPr>
        <p:spPr>
          <a:xfrm>
            <a:off x="4343400" y="1676400"/>
            <a:ext cx="4038600" cy="4876800"/>
          </a:xfrm>
        </p:spPr>
        <p:txBody>
          <a:bodyPr/>
          <a:lstStyle/>
          <a:p>
            <a:pPr eaLnBrk="1" hangingPunct="1">
              <a:lnSpc>
                <a:spcPct val="90000"/>
              </a:lnSpc>
            </a:pPr>
            <a:r>
              <a:rPr lang="en-US" sz="2000"/>
              <a:t>Marketing </a:t>
            </a:r>
          </a:p>
          <a:p>
            <a:pPr eaLnBrk="1" hangingPunct="1">
              <a:lnSpc>
                <a:spcPct val="90000"/>
              </a:lnSpc>
            </a:pPr>
            <a:r>
              <a:rPr lang="en-US" sz="2000"/>
              <a:t>Research</a:t>
            </a:r>
          </a:p>
          <a:p>
            <a:pPr eaLnBrk="1" hangingPunct="1">
              <a:lnSpc>
                <a:spcPct val="90000"/>
              </a:lnSpc>
            </a:pPr>
            <a:r>
              <a:rPr lang="en-US" sz="2000"/>
              <a:t>Safety and Health</a:t>
            </a:r>
          </a:p>
          <a:p>
            <a:pPr eaLnBrk="1" hangingPunct="1">
              <a:lnSpc>
                <a:spcPct val="90000"/>
              </a:lnSpc>
            </a:pPr>
            <a:r>
              <a:rPr lang="en-US" sz="2000"/>
              <a:t>Human Resources</a:t>
            </a:r>
          </a:p>
          <a:p>
            <a:pPr eaLnBrk="1" hangingPunct="1">
              <a:lnSpc>
                <a:spcPct val="90000"/>
              </a:lnSpc>
            </a:pPr>
            <a:r>
              <a:rPr lang="en-US" sz="2000"/>
              <a:t>Employee Benefits</a:t>
            </a:r>
          </a:p>
          <a:p>
            <a:pPr eaLnBrk="1" hangingPunct="1">
              <a:lnSpc>
                <a:spcPct val="90000"/>
              </a:lnSpc>
            </a:pPr>
            <a:r>
              <a:rPr lang="en-US" sz="2000"/>
              <a:t>Labor Relations</a:t>
            </a:r>
          </a:p>
          <a:p>
            <a:pPr eaLnBrk="1" hangingPunct="1">
              <a:lnSpc>
                <a:spcPct val="90000"/>
              </a:lnSpc>
            </a:pPr>
            <a:r>
              <a:rPr lang="en-US" sz="2000"/>
              <a:t>Public and Government Relations</a:t>
            </a:r>
          </a:p>
          <a:p>
            <a:pPr eaLnBrk="1" hangingPunct="1">
              <a:lnSpc>
                <a:spcPct val="90000"/>
              </a:lnSpc>
            </a:pPr>
            <a:r>
              <a:rPr lang="en-US" sz="2000"/>
              <a:t>Legal and Regulatory Compliance</a:t>
            </a:r>
          </a:p>
          <a:p>
            <a:pPr eaLnBrk="1" hangingPunct="1">
              <a:lnSpc>
                <a:spcPct val="90000"/>
              </a:lnSpc>
            </a:pPr>
            <a:r>
              <a:rPr lang="en-US" sz="2000"/>
              <a:t>Computer Network, Internet, and Database Administration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t>Insurance Claims Adjusters</a:t>
            </a:r>
          </a:p>
        </p:txBody>
      </p:sp>
      <p:sp>
        <p:nvSpPr>
          <p:cNvPr id="63491" name="Rectangle 3"/>
          <p:cNvSpPr>
            <a:spLocks noGrp="1" noChangeArrowheads="1"/>
          </p:cNvSpPr>
          <p:nvPr>
            <p:ph type="body" idx="1"/>
          </p:nvPr>
        </p:nvSpPr>
        <p:spPr/>
        <p:txBody>
          <a:bodyPr/>
          <a:lstStyle/>
          <a:p>
            <a:pPr eaLnBrk="1" hangingPunct="1">
              <a:lnSpc>
                <a:spcPct val="90000"/>
              </a:lnSpc>
            </a:pPr>
            <a:r>
              <a:rPr lang="en-US" sz="2000"/>
              <a:t>Exempt status depends on actual job duties</a:t>
            </a:r>
          </a:p>
          <a:p>
            <a:pPr eaLnBrk="1" hangingPunct="1">
              <a:lnSpc>
                <a:spcPct val="90000"/>
              </a:lnSpc>
            </a:pPr>
            <a:r>
              <a:rPr lang="en-US" sz="2000"/>
              <a:t>May be exempt if duties include</a:t>
            </a:r>
          </a:p>
          <a:p>
            <a:pPr lvl="1" eaLnBrk="1" hangingPunct="1">
              <a:lnSpc>
                <a:spcPct val="90000"/>
              </a:lnSpc>
              <a:buFont typeface="Verdana" pitchFamily="34" charset="0"/>
              <a:buChar char="–"/>
            </a:pPr>
            <a:r>
              <a:rPr lang="en-US" sz="2000"/>
              <a:t>Interviewing insured, witnesses, and physicians;</a:t>
            </a:r>
          </a:p>
          <a:p>
            <a:pPr lvl="1" eaLnBrk="1" hangingPunct="1">
              <a:lnSpc>
                <a:spcPct val="90000"/>
              </a:lnSpc>
              <a:buFont typeface="Verdana" pitchFamily="34" charset="0"/>
              <a:buChar char="–"/>
            </a:pPr>
            <a:r>
              <a:rPr lang="en-US" sz="2000"/>
              <a:t>Inspecting property damage</a:t>
            </a:r>
          </a:p>
          <a:p>
            <a:pPr lvl="1" eaLnBrk="1" hangingPunct="1">
              <a:lnSpc>
                <a:spcPct val="90000"/>
              </a:lnSpc>
              <a:buFont typeface="Verdana" pitchFamily="34" charset="0"/>
              <a:buChar char="–"/>
            </a:pPr>
            <a:r>
              <a:rPr lang="en-US" sz="2000"/>
              <a:t>Reviewing factual information to prepare damage estimates</a:t>
            </a:r>
          </a:p>
          <a:p>
            <a:pPr lvl="1" eaLnBrk="1" hangingPunct="1">
              <a:lnSpc>
                <a:spcPct val="90000"/>
              </a:lnSpc>
              <a:buFont typeface="Verdana" pitchFamily="34" charset="0"/>
              <a:buChar char="–"/>
            </a:pPr>
            <a:r>
              <a:rPr lang="en-US" sz="2000"/>
              <a:t>Evaluating and making recommendations regarding coverage of claims</a:t>
            </a:r>
          </a:p>
          <a:p>
            <a:pPr lvl="1" eaLnBrk="1" hangingPunct="1">
              <a:lnSpc>
                <a:spcPct val="90000"/>
              </a:lnSpc>
              <a:buFont typeface="Verdana" pitchFamily="34" charset="0"/>
              <a:buChar char="–"/>
            </a:pPr>
            <a:r>
              <a:rPr lang="en-US" sz="2000"/>
              <a:t>Determining liability and total value of a claim; </a:t>
            </a:r>
          </a:p>
          <a:p>
            <a:pPr lvl="1" eaLnBrk="1" hangingPunct="1">
              <a:lnSpc>
                <a:spcPct val="90000"/>
              </a:lnSpc>
              <a:buFont typeface="Verdana" pitchFamily="34" charset="0"/>
              <a:buChar char="–"/>
            </a:pPr>
            <a:r>
              <a:rPr lang="en-US" sz="2000"/>
              <a:t>Negotiating settlements</a:t>
            </a:r>
          </a:p>
          <a:p>
            <a:pPr lvl="1" eaLnBrk="1" hangingPunct="1">
              <a:lnSpc>
                <a:spcPct val="90000"/>
              </a:lnSpc>
              <a:buFont typeface="Verdana" pitchFamily="34" charset="0"/>
              <a:buChar char="–"/>
            </a:pPr>
            <a:r>
              <a:rPr lang="en-US" sz="2000"/>
              <a:t>Making recommendations regarding litigation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t>Financial Services</a:t>
            </a:r>
          </a:p>
        </p:txBody>
      </p:sp>
      <p:sp>
        <p:nvSpPr>
          <p:cNvPr id="64515" name="Rectangle 3"/>
          <p:cNvSpPr>
            <a:spLocks noGrp="1" noChangeArrowheads="1"/>
          </p:cNvSpPr>
          <p:nvPr>
            <p:ph type="body" idx="1"/>
          </p:nvPr>
        </p:nvSpPr>
        <p:spPr>
          <a:xfrm>
            <a:off x="533400" y="1905000"/>
            <a:ext cx="7772400" cy="4343400"/>
          </a:xfrm>
        </p:spPr>
        <p:txBody>
          <a:bodyPr/>
          <a:lstStyle/>
          <a:p>
            <a:pPr eaLnBrk="1" hangingPunct="1">
              <a:lnSpc>
                <a:spcPct val="90000"/>
              </a:lnSpc>
            </a:pPr>
            <a:r>
              <a:rPr lang="en-US" sz="2000"/>
              <a:t>May be exempt if duties include</a:t>
            </a:r>
          </a:p>
          <a:p>
            <a:pPr lvl="1" eaLnBrk="1" hangingPunct="1">
              <a:lnSpc>
                <a:spcPct val="90000"/>
              </a:lnSpc>
              <a:buFont typeface="Verdana" pitchFamily="34" charset="0"/>
              <a:buChar char="–"/>
            </a:pPr>
            <a:r>
              <a:rPr lang="en-US" sz="2000"/>
              <a:t>Collecting and analyzing information regarding the customer’s income, assets, investments or debts</a:t>
            </a:r>
          </a:p>
          <a:p>
            <a:pPr lvl="1" eaLnBrk="1" hangingPunct="1">
              <a:lnSpc>
                <a:spcPct val="90000"/>
              </a:lnSpc>
              <a:buFont typeface="Verdana" pitchFamily="34" charset="0"/>
              <a:buChar char="–"/>
            </a:pPr>
            <a:r>
              <a:rPr lang="en-US" sz="2000"/>
              <a:t>Determining which financial products best meet the customer’s needs and financial circumstances</a:t>
            </a:r>
          </a:p>
          <a:p>
            <a:pPr lvl="1" eaLnBrk="1" hangingPunct="1">
              <a:lnSpc>
                <a:spcPct val="90000"/>
              </a:lnSpc>
              <a:buFont typeface="Verdana" pitchFamily="34" charset="0"/>
              <a:buChar char="–"/>
            </a:pPr>
            <a:r>
              <a:rPr lang="en-US" sz="2000"/>
              <a:t>Advising the customer regarding the advantages and disadvantages of different financial products</a:t>
            </a:r>
          </a:p>
          <a:p>
            <a:pPr lvl="1" eaLnBrk="1" hangingPunct="1">
              <a:lnSpc>
                <a:spcPct val="90000"/>
              </a:lnSpc>
              <a:buFont typeface="Verdana" pitchFamily="34" charset="0"/>
              <a:buChar char="–"/>
            </a:pPr>
            <a:r>
              <a:rPr lang="en-US" sz="2000"/>
              <a:t>Marketing, servicing, or promoting the employer’s financial products</a:t>
            </a:r>
          </a:p>
          <a:p>
            <a:pPr eaLnBrk="1" hangingPunct="1">
              <a:lnSpc>
                <a:spcPct val="90000"/>
              </a:lnSpc>
            </a:pPr>
            <a:r>
              <a:rPr lang="en-US" sz="2000"/>
              <a:t>An employee whose primary duty is selling financial products does not qualify for the administrative exemption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t>Professional Duties</a:t>
            </a:r>
          </a:p>
        </p:txBody>
      </p:sp>
      <p:sp>
        <p:nvSpPr>
          <p:cNvPr id="65539" name="Rectangle 3"/>
          <p:cNvSpPr>
            <a:spLocks noGrp="1" noChangeArrowheads="1"/>
          </p:cNvSpPr>
          <p:nvPr>
            <p:ph type="body" idx="1"/>
          </p:nvPr>
        </p:nvSpPr>
        <p:spPr>
          <a:xfrm>
            <a:off x="381000" y="2057400"/>
            <a:ext cx="7924800" cy="4102100"/>
          </a:xfrm>
        </p:spPr>
        <p:txBody>
          <a:bodyPr/>
          <a:lstStyle/>
          <a:p>
            <a:pPr eaLnBrk="1" hangingPunct="1"/>
            <a:r>
              <a:rPr lang="en-US"/>
              <a:t>Primary duty is the performance of work requiring knowledge of an advanced type in a field of science or learning customarily acquired by a prolonged course of specialized intellectual instruction</a:t>
            </a:r>
          </a:p>
          <a:p>
            <a:pPr eaLnBrk="1" hangingPunct="1"/>
            <a:r>
              <a:rPr lang="en-US"/>
              <a:t>Primary duty is the performance of work requiring invention, imagination, originality, or talent in a recognized field of artistic or creative endeavor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a:t>Field of Science or Learning</a:t>
            </a:r>
          </a:p>
        </p:txBody>
      </p:sp>
      <p:sp>
        <p:nvSpPr>
          <p:cNvPr id="66563" name="Rectangle 3"/>
          <p:cNvSpPr>
            <a:spLocks noGrp="1" noChangeArrowheads="1"/>
          </p:cNvSpPr>
          <p:nvPr>
            <p:ph type="body" sz="half" idx="1"/>
          </p:nvPr>
        </p:nvSpPr>
        <p:spPr>
          <a:xfrm>
            <a:off x="914400" y="1981200"/>
            <a:ext cx="7319963" cy="1187450"/>
          </a:xfrm>
        </p:spPr>
        <p:txBody>
          <a:bodyPr/>
          <a:lstStyle/>
          <a:p>
            <a:pPr eaLnBrk="1" hangingPunct="1">
              <a:buFontTx/>
              <a:buNone/>
            </a:pPr>
            <a:r>
              <a:rPr lang="en-US"/>
              <a:t>	Occupations with recognized professional status, as distinguished from the mechanical arts or skilled trades</a:t>
            </a:r>
          </a:p>
        </p:txBody>
      </p:sp>
      <p:graphicFrame>
        <p:nvGraphicFramePr>
          <p:cNvPr id="1047584" name="Group 32"/>
          <p:cNvGraphicFramePr>
            <a:graphicFrameLocks noGrp="1"/>
          </p:cNvGraphicFramePr>
          <p:nvPr>
            <p:ph sz="half" idx="2"/>
          </p:nvPr>
        </p:nvGraphicFramePr>
        <p:xfrm>
          <a:off x="855663" y="3563938"/>
          <a:ext cx="7373937" cy="1863408"/>
        </p:xfrm>
        <a:graphic>
          <a:graphicData uri="http://schemas.openxmlformats.org/drawingml/2006/table">
            <a:tbl>
              <a:tblPr/>
              <a:tblGrid>
                <a:gridCol w="2211387">
                  <a:extLst>
                    <a:ext uri="{9D8B030D-6E8A-4147-A177-3AD203B41FA5}">
                      <a16:colId xmlns:a16="http://schemas.microsoft.com/office/drawing/2014/main" val="20000"/>
                    </a:ext>
                  </a:extLst>
                </a:gridCol>
                <a:gridCol w="1876425">
                  <a:extLst>
                    <a:ext uri="{9D8B030D-6E8A-4147-A177-3AD203B41FA5}">
                      <a16:colId xmlns:a16="http://schemas.microsoft.com/office/drawing/2014/main" val="20001"/>
                    </a:ext>
                  </a:extLst>
                </a:gridCol>
                <a:gridCol w="3286125">
                  <a:extLst>
                    <a:ext uri="{9D8B030D-6E8A-4147-A177-3AD203B41FA5}">
                      <a16:colId xmlns:a16="http://schemas.microsoft.com/office/drawing/2014/main" val="20002"/>
                    </a:ext>
                  </a:extLst>
                </a:gridCol>
              </a:tblGrid>
              <a:tr h="346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Law</a:t>
                      </a: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Accounting</a:t>
                      </a:r>
                    </a:p>
                  </a:txBody>
                  <a:tcP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Actuarial Computation</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42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Theology</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Teaching</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Physical Sciences</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15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Medicine</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Architecture</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Chemical Sciences</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674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Pharmacy</a:t>
                      </a: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Engineering</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accent2"/>
                          </a:solidFill>
                          <a:effectLst/>
                          <a:latin typeface="Verdana" pitchFamily="34" charset="0"/>
                        </a:rPr>
                        <a:t>Biological Sciences</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t>Exempt Medical Professions</a:t>
            </a:r>
          </a:p>
        </p:txBody>
      </p:sp>
      <p:sp>
        <p:nvSpPr>
          <p:cNvPr id="67587" name="Rectangle 3"/>
          <p:cNvSpPr>
            <a:spLocks noGrp="1" noChangeArrowheads="1"/>
          </p:cNvSpPr>
          <p:nvPr>
            <p:ph type="body" idx="1"/>
          </p:nvPr>
        </p:nvSpPr>
        <p:spPr>
          <a:xfrm>
            <a:off x="1143000" y="1752600"/>
            <a:ext cx="7239000" cy="4114800"/>
          </a:xfrm>
        </p:spPr>
        <p:txBody>
          <a:bodyPr/>
          <a:lstStyle/>
          <a:p>
            <a:pPr eaLnBrk="1" hangingPunct="1"/>
            <a:r>
              <a:rPr lang="en-US" sz="1800"/>
              <a:t>Doctors</a:t>
            </a:r>
          </a:p>
          <a:p>
            <a:pPr eaLnBrk="1" hangingPunct="1"/>
            <a:r>
              <a:rPr lang="en-US" sz="1800"/>
              <a:t>Registered Nurses</a:t>
            </a:r>
          </a:p>
          <a:p>
            <a:pPr eaLnBrk="1" hangingPunct="1"/>
            <a:r>
              <a:rPr lang="en-US" sz="1800"/>
              <a:t>Registered or certified medical technologists</a:t>
            </a:r>
          </a:p>
          <a:p>
            <a:pPr lvl="1" eaLnBrk="1" hangingPunct="1"/>
            <a:r>
              <a:rPr lang="en-US" sz="1800"/>
              <a:t>3 years of pre-professional study in an accredited college or university, plus 1 year of professional study in an accredited school of medical technology</a:t>
            </a:r>
          </a:p>
          <a:p>
            <a:pPr eaLnBrk="1" hangingPunct="1"/>
            <a:r>
              <a:rPr lang="en-US" sz="1800"/>
              <a:t>Dental hygienists</a:t>
            </a:r>
          </a:p>
          <a:p>
            <a:pPr lvl="1" eaLnBrk="1" hangingPunct="1"/>
            <a:r>
              <a:rPr lang="en-US" sz="1800"/>
              <a:t>4 years of pre-professional and professional study in an accredited college or university</a:t>
            </a:r>
          </a:p>
          <a:p>
            <a:pPr eaLnBrk="1" hangingPunct="1"/>
            <a:r>
              <a:rPr lang="en-US" sz="1800"/>
              <a:t>Certified physician assistants</a:t>
            </a:r>
          </a:p>
          <a:p>
            <a:pPr lvl="1" eaLnBrk="1" hangingPunct="1"/>
            <a:r>
              <a:rPr lang="en-US" sz="1800"/>
              <a:t>4 years of pre-professional and professional study, including graduation from an accredited physician assistant program</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sz="3200"/>
              <a:t>Other Commonly Exempt Professions</a:t>
            </a:r>
          </a:p>
        </p:txBody>
      </p:sp>
      <p:sp>
        <p:nvSpPr>
          <p:cNvPr id="68611" name="Rectangle 3"/>
          <p:cNvSpPr>
            <a:spLocks noGrp="1" noChangeArrowheads="1"/>
          </p:cNvSpPr>
          <p:nvPr>
            <p:ph type="body" idx="1"/>
          </p:nvPr>
        </p:nvSpPr>
        <p:spPr/>
        <p:txBody>
          <a:bodyPr/>
          <a:lstStyle/>
          <a:p>
            <a:pPr eaLnBrk="1" hangingPunct="1">
              <a:lnSpc>
                <a:spcPct val="90000"/>
              </a:lnSpc>
            </a:pPr>
            <a:r>
              <a:rPr lang="en-US"/>
              <a:t>Lawyers</a:t>
            </a:r>
          </a:p>
          <a:p>
            <a:pPr eaLnBrk="1" hangingPunct="1">
              <a:lnSpc>
                <a:spcPct val="90000"/>
              </a:lnSpc>
            </a:pPr>
            <a:r>
              <a:rPr lang="en-US"/>
              <a:t>Teachers</a:t>
            </a:r>
          </a:p>
          <a:p>
            <a:pPr eaLnBrk="1" hangingPunct="1">
              <a:lnSpc>
                <a:spcPct val="90000"/>
              </a:lnSpc>
            </a:pPr>
            <a:r>
              <a:rPr lang="en-US"/>
              <a:t>Accountants</a:t>
            </a:r>
          </a:p>
          <a:p>
            <a:pPr eaLnBrk="1" hangingPunct="1">
              <a:lnSpc>
                <a:spcPct val="90000"/>
              </a:lnSpc>
            </a:pPr>
            <a:r>
              <a:rPr lang="en-US"/>
              <a:t>Pharmacists</a:t>
            </a:r>
          </a:p>
          <a:p>
            <a:pPr eaLnBrk="1" hangingPunct="1">
              <a:lnSpc>
                <a:spcPct val="90000"/>
              </a:lnSpc>
            </a:pPr>
            <a:r>
              <a:rPr lang="en-US"/>
              <a:t>Engineers</a:t>
            </a:r>
          </a:p>
          <a:p>
            <a:pPr eaLnBrk="1" hangingPunct="1">
              <a:lnSpc>
                <a:spcPct val="90000"/>
              </a:lnSpc>
            </a:pPr>
            <a:r>
              <a:rPr lang="en-US"/>
              <a:t>Actuaries</a:t>
            </a:r>
          </a:p>
          <a:p>
            <a:pPr eaLnBrk="1" hangingPunct="1">
              <a:lnSpc>
                <a:spcPct val="90000"/>
              </a:lnSpc>
            </a:pPr>
            <a:r>
              <a:rPr lang="en-US"/>
              <a:t>Chefs</a:t>
            </a:r>
          </a:p>
          <a:p>
            <a:pPr eaLnBrk="1" hangingPunct="1">
              <a:lnSpc>
                <a:spcPct val="90000"/>
              </a:lnSpc>
            </a:pPr>
            <a:r>
              <a:rPr lang="en-US"/>
              <a:t>Certified athletic trainers</a:t>
            </a:r>
          </a:p>
          <a:p>
            <a:pPr eaLnBrk="1" hangingPunct="1">
              <a:lnSpc>
                <a:spcPct val="90000"/>
              </a:lnSpc>
            </a:pPr>
            <a:r>
              <a:rPr lang="en-US"/>
              <a:t>Licensed funeral directors or embalmers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t>Additional Nonexempt Professions</a:t>
            </a:r>
          </a:p>
        </p:txBody>
      </p:sp>
      <p:sp>
        <p:nvSpPr>
          <p:cNvPr id="69635" name="Rectangle 3"/>
          <p:cNvSpPr>
            <a:spLocks noGrp="1" noChangeArrowheads="1"/>
          </p:cNvSpPr>
          <p:nvPr>
            <p:ph type="body" idx="1"/>
          </p:nvPr>
        </p:nvSpPr>
        <p:spPr>
          <a:xfrm>
            <a:off x="304800" y="1905000"/>
            <a:ext cx="8001000" cy="2667000"/>
          </a:xfrm>
        </p:spPr>
        <p:txBody>
          <a:bodyPr/>
          <a:lstStyle/>
          <a:p>
            <a:pPr eaLnBrk="1" hangingPunct="1"/>
            <a:r>
              <a:rPr lang="en-US"/>
              <a:t>Licensed practical nurses</a:t>
            </a:r>
          </a:p>
          <a:p>
            <a:pPr eaLnBrk="1" hangingPunct="1"/>
            <a:r>
              <a:rPr lang="en-US"/>
              <a:t>Accounting clerks and bookkeepers who normally perform a great deal of routine work</a:t>
            </a:r>
          </a:p>
          <a:p>
            <a:pPr eaLnBrk="1" hangingPunct="1"/>
            <a:r>
              <a:rPr lang="en-US"/>
              <a:t>Cooks who perform predominantly routine mental, manual, mechanical or physical work</a:t>
            </a:r>
          </a:p>
          <a:p>
            <a:pPr eaLnBrk="1" hangingPunct="1"/>
            <a:r>
              <a:rPr lang="en-US"/>
              <a:t>Paralegals and legal assistants</a:t>
            </a:r>
          </a:p>
          <a:p>
            <a:pPr eaLnBrk="1" hangingPunct="1"/>
            <a:r>
              <a:rPr lang="en-US"/>
              <a:t>Engineering technicians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t>Recognized Field of Artistic or Creative Endeavor</a:t>
            </a:r>
          </a:p>
        </p:txBody>
      </p:sp>
      <p:sp>
        <p:nvSpPr>
          <p:cNvPr id="70659" name="Rectangle 3"/>
          <p:cNvSpPr>
            <a:spLocks noGrp="1" noChangeArrowheads="1"/>
          </p:cNvSpPr>
          <p:nvPr>
            <p:ph type="body" idx="1"/>
          </p:nvPr>
        </p:nvSpPr>
        <p:spPr/>
        <p:txBody>
          <a:bodyPr/>
          <a:lstStyle/>
          <a:p>
            <a:pPr eaLnBrk="1" hangingPunct="1"/>
            <a:r>
              <a:rPr lang="en-US" sz="2000"/>
              <a:t>Music</a:t>
            </a:r>
          </a:p>
          <a:p>
            <a:pPr lvl="1" eaLnBrk="1" hangingPunct="1"/>
            <a:r>
              <a:rPr lang="en-US" sz="2000"/>
              <a:t>Musicians, composers, conductors, soloists</a:t>
            </a:r>
          </a:p>
          <a:p>
            <a:pPr eaLnBrk="1" hangingPunct="1"/>
            <a:r>
              <a:rPr lang="en-US" sz="2000"/>
              <a:t>Writing</a:t>
            </a:r>
          </a:p>
          <a:p>
            <a:pPr lvl="1" eaLnBrk="1" hangingPunct="1"/>
            <a:r>
              <a:rPr lang="en-US" sz="2000"/>
              <a:t>Essayists, novelists, short-story writers, play writers</a:t>
            </a:r>
          </a:p>
          <a:p>
            <a:pPr lvl="1" eaLnBrk="1" hangingPunct="1"/>
            <a:r>
              <a:rPr lang="en-US" sz="2000"/>
              <a:t>Screen play writers who choose their own subjects</a:t>
            </a:r>
          </a:p>
          <a:p>
            <a:pPr lvl="1" eaLnBrk="1" hangingPunct="1"/>
            <a:r>
              <a:rPr lang="en-US" sz="2000"/>
              <a:t>Responsible writing positions in advertising agencies</a:t>
            </a:r>
          </a:p>
          <a:p>
            <a:pPr eaLnBrk="1" hangingPunct="1"/>
            <a:r>
              <a:rPr lang="en-US" sz="2000"/>
              <a:t>Acting</a:t>
            </a:r>
          </a:p>
          <a:p>
            <a:pPr eaLnBrk="1" hangingPunct="1"/>
            <a:r>
              <a:rPr lang="en-US" sz="2000"/>
              <a:t>Graphic Arts</a:t>
            </a:r>
          </a:p>
          <a:p>
            <a:pPr lvl="1" eaLnBrk="1" hangingPunct="1"/>
            <a:r>
              <a:rPr lang="en-US" sz="2000"/>
              <a:t>Painters, photographers, cartoonists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t>Computer Related Occupations</a:t>
            </a:r>
          </a:p>
        </p:txBody>
      </p:sp>
      <p:sp>
        <p:nvSpPr>
          <p:cNvPr id="71683" name="Rectangle 3"/>
          <p:cNvSpPr>
            <a:spLocks noGrp="1" noChangeArrowheads="1"/>
          </p:cNvSpPr>
          <p:nvPr>
            <p:ph type="body" idx="1"/>
          </p:nvPr>
        </p:nvSpPr>
        <p:spPr>
          <a:xfrm>
            <a:off x="1066800" y="1981200"/>
            <a:ext cx="7162800" cy="4178300"/>
          </a:xfrm>
        </p:spPr>
        <p:txBody>
          <a:bodyPr/>
          <a:lstStyle/>
          <a:p>
            <a:pPr eaLnBrk="1" hangingPunct="1">
              <a:lnSpc>
                <a:spcPct val="90000"/>
              </a:lnSpc>
              <a:buFontTx/>
              <a:buNone/>
            </a:pPr>
            <a:r>
              <a:rPr lang="en-US" sz="2000"/>
              <a:t>Primary duty is:</a:t>
            </a:r>
          </a:p>
          <a:p>
            <a:pPr lvl="1" eaLnBrk="1" hangingPunct="1">
              <a:lnSpc>
                <a:spcPct val="90000"/>
              </a:lnSpc>
              <a:buFontTx/>
              <a:buChar char="•"/>
            </a:pPr>
            <a:r>
              <a:rPr lang="en-US" sz="1800"/>
              <a:t>The application of systems analysis techniques and procedures, including consulting with users, to determine hardware, software, or system functional specifications</a:t>
            </a:r>
          </a:p>
          <a:p>
            <a:pPr lvl="1" eaLnBrk="1" hangingPunct="1">
              <a:lnSpc>
                <a:spcPct val="90000"/>
              </a:lnSpc>
              <a:buFontTx/>
              <a:buChar char="•"/>
            </a:pPr>
            <a:r>
              <a:rPr lang="en-US" sz="1800">
                <a:sym typeface="Monotype Sorts" pitchFamily="2" charset="2"/>
              </a:rPr>
              <a:t>The design, development, documentation, analysis, creation, testing, or modification of computer systems or programs, including prototypes, based on and related to user or system design specifications;</a:t>
            </a:r>
          </a:p>
          <a:p>
            <a:pPr lvl="1" eaLnBrk="1" hangingPunct="1">
              <a:lnSpc>
                <a:spcPct val="90000"/>
              </a:lnSpc>
              <a:buFontTx/>
              <a:buChar char="•"/>
            </a:pPr>
            <a:r>
              <a:rPr lang="en-US" sz="1800">
                <a:sym typeface="Monotype Sorts" pitchFamily="2" charset="2"/>
              </a:rPr>
              <a:t>The design, documentation, testing, creation, or modification of computer programs related to machine operating systems</a:t>
            </a:r>
          </a:p>
          <a:p>
            <a:pPr lvl="1" eaLnBrk="1" hangingPunct="1">
              <a:lnSpc>
                <a:spcPct val="90000"/>
              </a:lnSpc>
              <a:buFontTx/>
              <a:buChar char="•"/>
            </a:pPr>
            <a:r>
              <a:rPr lang="en-US" sz="1800">
                <a:sym typeface="Monotype Sorts" pitchFamily="2" charset="2"/>
              </a:rPr>
              <a:t>A combination of the above requiring the same level of skills, </a:t>
            </a:r>
            <a:r>
              <a:rPr lang="en-US" sz="1800" u="sng">
                <a:sym typeface="Monotype Sorts" pitchFamily="2" charset="2"/>
              </a:rPr>
              <a:t>and</a:t>
            </a:r>
            <a:endParaRPr lang="en-US" sz="18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t>Computer Related Occupations</a:t>
            </a:r>
          </a:p>
        </p:txBody>
      </p:sp>
      <p:sp>
        <p:nvSpPr>
          <p:cNvPr id="72707" name="Rectangle 3"/>
          <p:cNvSpPr>
            <a:spLocks noGrp="1" noChangeArrowheads="1"/>
          </p:cNvSpPr>
          <p:nvPr>
            <p:ph type="body" idx="1"/>
          </p:nvPr>
        </p:nvSpPr>
        <p:spPr>
          <a:xfrm>
            <a:off x="609600" y="3276600"/>
            <a:ext cx="7696200" cy="2849563"/>
          </a:xfrm>
        </p:spPr>
        <p:txBody>
          <a:bodyPr/>
          <a:lstStyle/>
          <a:p>
            <a:pPr eaLnBrk="1" hangingPunct="1">
              <a:lnSpc>
                <a:spcPct val="90000"/>
              </a:lnSpc>
              <a:buSzPct val="110000"/>
              <a:buFontTx/>
              <a:buNone/>
            </a:pPr>
            <a:r>
              <a:rPr lang="en-US" dirty="0"/>
              <a:t>The employee must also receive either</a:t>
            </a:r>
          </a:p>
          <a:p>
            <a:pPr eaLnBrk="1" hangingPunct="1">
              <a:lnSpc>
                <a:spcPct val="90000"/>
              </a:lnSpc>
              <a:buSzPct val="110000"/>
            </a:pPr>
            <a:endParaRPr lang="en-US" dirty="0"/>
          </a:p>
          <a:p>
            <a:pPr eaLnBrk="1" hangingPunct="1">
              <a:lnSpc>
                <a:spcPct val="90000"/>
              </a:lnSpc>
              <a:buSzPct val="110000"/>
            </a:pPr>
            <a:r>
              <a:rPr lang="en-US" dirty="0"/>
              <a:t>A guaranteed salary or fee of </a:t>
            </a:r>
            <a:r>
              <a:rPr lang="en-US" dirty="0">
                <a:solidFill>
                  <a:srgbClr val="FF0000"/>
                </a:solidFill>
              </a:rPr>
              <a:t>$913 </a:t>
            </a:r>
            <a:r>
              <a:rPr lang="en-US" dirty="0"/>
              <a:t>per week or more, or </a:t>
            </a:r>
          </a:p>
          <a:p>
            <a:pPr eaLnBrk="1" hangingPunct="1">
              <a:lnSpc>
                <a:spcPct val="90000"/>
              </a:lnSpc>
              <a:buSzPct val="110000"/>
            </a:pPr>
            <a:r>
              <a:rPr lang="en-US" dirty="0"/>
              <a:t>An hourly rate of not less than $27.63 per hour</a:t>
            </a:r>
          </a:p>
          <a:p>
            <a:pPr eaLnBrk="1" hangingPunct="1">
              <a:lnSpc>
                <a:spcPct val="90000"/>
              </a:lnSpc>
              <a:buClr>
                <a:srgbClr val="006600"/>
              </a:buClr>
              <a:buSzPct val="110000"/>
            </a:pPr>
            <a:endParaRPr lang="en-US" dirty="0"/>
          </a:p>
          <a:p>
            <a:pPr eaLnBrk="1" hangingPunct="1">
              <a:lnSpc>
                <a:spcPct val="90000"/>
              </a:lnSpc>
            </a:pPr>
            <a:endParaRPr lang="en-US" sz="2000" dirty="0"/>
          </a:p>
        </p:txBody>
      </p:sp>
      <p:sp>
        <p:nvSpPr>
          <p:cNvPr id="4" name="Rectangle 3"/>
          <p:cNvSpPr>
            <a:spLocks noChangeArrowheads="1"/>
          </p:cNvSpPr>
          <p:nvPr/>
        </p:nvSpPr>
        <p:spPr bwMode="auto">
          <a:xfrm>
            <a:off x="304800" y="1676400"/>
            <a:ext cx="800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bg1"/>
                </a:solidFill>
                <a:latin typeface="Arial Black" pitchFamily="34" charset="0"/>
                <a:ea typeface="+mn-ea"/>
                <a:cs typeface="Arial" pitchFamily="34" charset="0"/>
              </a:defRPr>
            </a:lvl1pPr>
            <a:lvl2pPr marL="457200" algn="l" rtl="0" fontAlgn="base">
              <a:spcBef>
                <a:spcPct val="0"/>
              </a:spcBef>
              <a:spcAft>
                <a:spcPct val="0"/>
              </a:spcAft>
              <a:defRPr sz="2000" kern="1200">
                <a:solidFill>
                  <a:schemeClr val="bg1"/>
                </a:solidFill>
                <a:latin typeface="Arial Black" pitchFamily="34" charset="0"/>
                <a:ea typeface="+mn-ea"/>
                <a:cs typeface="Arial" pitchFamily="34" charset="0"/>
              </a:defRPr>
            </a:lvl2pPr>
            <a:lvl3pPr marL="914400" algn="l" rtl="0" fontAlgn="base">
              <a:spcBef>
                <a:spcPct val="0"/>
              </a:spcBef>
              <a:spcAft>
                <a:spcPct val="0"/>
              </a:spcAft>
              <a:defRPr sz="2000" kern="1200">
                <a:solidFill>
                  <a:schemeClr val="bg1"/>
                </a:solidFill>
                <a:latin typeface="Arial Black" pitchFamily="34" charset="0"/>
                <a:ea typeface="+mn-ea"/>
                <a:cs typeface="Arial" pitchFamily="34" charset="0"/>
              </a:defRPr>
            </a:lvl3pPr>
            <a:lvl4pPr marL="1371600" algn="l" rtl="0" fontAlgn="base">
              <a:spcBef>
                <a:spcPct val="0"/>
              </a:spcBef>
              <a:spcAft>
                <a:spcPct val="0"/>
              </a:spcAft>
              <a:defRPr sz="2000" kern="1200">
                <a:solidFill>
                  <a:schemeClr val="bg1"/>
                </a:solidFill>
                <a:latin typeface="Arial Black" pitchFamily="34" charset="0"/>
                <a:ea typeface="+mn-ea"/>
                <a:cs typeface="Arial" pitchFamily="34" charset="0"/>
              </a:defRPr>
            </a:lvl4pPr>
            <a:lvl5pPr marL="1828800" algn="l" rtl="0" fontAlgn="base">
              <a:spcBef>
                <a:spcPct val="0"/>
              </a:spcBef>
              <a:spcAft>
                <a:spcPct val="0"/>
              </a:spcAft>
              <a:defRPr sz="2000" kern="1200">
                <a:solidFill>
                  <a:schemeClr val="bg1"/>
                </a:solidFill>
                <a:latin typeface="Arial Black" pitchFamily="34" charset="0"/>
                <a:ea typeface="+mn-ea"/>
                <a:cs typeface="Arial" pitchFamily="34" charset="0"/>
              </a:defRPr>
            </a:lvl5pPr>
            <a:lvl6pPr marL="2286000" algn="l" defTabSz="914400" rtl="0" eaLnBrk="1" latinLnBrk="0" hangingPunct="1">
              <a:defRPr sz="2000" kern="1200">
                <a:solidFill>
                  <a:schemeClr val="bg1"/>
                </a:solidFill>
                <a:latin typeface="Arial Black" pitchFamily="34" charset="0"/>
                <a:ea typeface="+mn-ea"/>
                <a:cs typeface="Arial" pitchFamily="34" charset="0"/>
              </a:defRPr>
            </a:lvl6pPr>
            <a:lvl7pPr marL="2743200" algn="l" defTabSz="914400" rtl="0" eaLnBrk="1" latinLnBrk="0" hangingPunct="1">
              <a:defRPr sz="2000" kern="1200">
                <a:solidFill>
                  <a:schemeClr val="bg1"/>
                </a:solidFill>
                <a:latin typeface="Arial Black" pitchFamily="34" charset="0"/>
                <a:ea typeface="+mn-ea"/>
                <a:cs typeface="Arial" pitchFamily="34" charset="0"/>
              </a:defRPr>
            </a:lvl7pPr>
            <a:lvl8pPr marL="3200400" algn="l" defTabSz="914400" rtl="0" eaLnBrk="1" latinLnBrk="0" hangingPunct="1">
              <a:defRPr sz="2000" kern="1200">
                <a:solidFill>
                  <a:schemeClr val="bg1"/>
                </a:solidFill>
                <a:latin typeface="Arial Black" pitchFamily="34" charset="0"/>
                <a:ea typeface="+mn-ea"/>
                <a:cs typeface="Arial" pitchFamily="34" charset="0"/>
              </a:defRPr>
            </a:lvl8pPr>
            <a:lvl9pPr marL="3657600" algn="l" defTabSz="914400" rtl="0" eaLnBrk="1" latinLnBrk="0" hangingPunct="1">
              <a:defRPr sz="2000" kern="1200">
                <a:solidFill>
                  <a:schemeClr val="bg1"/>
                </a:solidFill>
                <a:latin typeface="Arial Black" pitchFamily="34" charset="0"/>
                <a:ea typeface="+mn-ea"/>
                <a:cs typeface="Arial" pitchFamily="34" charset="0"/>
              </a:defRPr>
            </a:lvl9pPr>
          </a:lstStyle>
          <a:p>
            <a:pPr eaLnBrk="1" hangingPunct="1"/>
            <a:r>
              <a:rPr lang="en-US" altLang="en-US" sz="1600" dirty="0">
                <a:solidFill>
                  <a:schemeClr val="tx1"/>
                </a:solidFill>
                <a:latin typeface="Arial" pitchFamily="34" charset="0"/>
              </a:rPr>
              <a:t>On November 22, 2016, U.S. District Court Judge Amos </a:t>
            </a:r>
            <a:r>
              <a:rPr lang="en-US" altLang="en-US" sz="1600" dirty="0" err="1">
                <a:solidFill>
                  <a:schemeClr val="tx1"/>
                </a:solidFill>
                <a:latin typeface="Arial" pitchFamily="34" charset="0"/>
              </a:rPr>
              <a:t>Mazzant</a:t>
            </a:r>
            <a:r>
              <a:rPr lang="en-US" altLang="en-US" sz="1600" dirty="0">
                <a:solidFill>
                  <a:schemeClr val="tx1"/>
                </a:solidFill>
                <a:latin typeface="Arial" pitchFamily="34" charset="0"/>
              </a:rPr>
              <a:t> granted an Emergency Motion for Preliminary Injunction and thereby enjoined the Department of Labor from implementing and enforcing the Overtime Final Rule on December 1, 2016. The Department requested additional time in the appeals process to allow incoming leadership personnel adequate time to consider the issues.</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t>Outside Sales</a:t>
            </a:r>
          </a:p>
        </p:txBody>
      </p:sp>
      <p:sp>
        <p:nvSpPr>
          <p:cNvPr id="73731" name="Rectangle 3"/>
          <p:cNvSpPr>
            <a:spLocks noGrp="1" noChangeArrowheads="1"/>
          </p:cNvSpPr>
          <p:nvPr>
            <p:ph type="body" idx="1"/>
          </p:nvPr>
        </p:nvSpPr>
        <p:spPr>
          <a:xfrm>
            <a:off x="762000" y="1917700"/>
            <a:ext cx="7467600" cy="4178300"/>
          </a:xfrm>
          <a:noFill/>
        </p:spPr>
        <p:txBody>
          <a:bodyPr/>
          <a:lstStyle/>
          <a:p>
            <a:pPr eaLnBrk="1" hangingPunct="1"/>
            <a:r>
              <a:rPr lang="en-US" sz="2200"/>
              <a:t>Primary duty is</a:t>
            </a:r>
          </a:p>
          <a:p>
            <a:pPr eaLnBrk="1" hangingPunct="1">
              <a:buFontTx/>
              <a:buNone/>
            </a:pPr>
            <a:r>
              <a:rPr lang="en-US" sz="2200"/>
              <a:t> 	- Making sales or</a:t>
            </a:r>
          </a:p>
          <a:p>
            <a:pPr eaLnBrk="1" hangingPunct="1">
              <a:buFontTx/>
              <a:buNone/>
            </a:pPr>
            <a:r>
              <a:rPr lang="en-US" sz="2200"/>
              <a:t>	- Obtaining orders or contracts for services or facilities for consideration paid by customer and</a:t>
            </a:r>
          </a:p>
          <a:p>
            <a:pPr eaLnBrk="1" hangingPunct="1"/>
            <a:r>
              <a:rPr lang="en-US" sz="2200"/>
              <a:t>Customarily and regularly engaged away from the employer’s place(s) of business in performing such primary duty</a:t>
            </a:r>
          </a:p>
          <a:p>
            <a:pPr eaLnBrk="1" hangingPunct="1"/>
            <a:r>
              <a:rPr lang="en-US" sz="2200"/>
              <a:t>No compensation test</a:t>
            </a:r>
          </a:p>
          <a:p>
            <a:pPr eaLnBrk="1" hangingPunct="1"/>
            <a:endParaRPr lang="en-US" sz="22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4"/>
          <p:cNvSpPr>
            <a:spLocks noGrp="1" noChangeArrowheads="1"/>
          </p:cNvSpPr>
          <p:nvPr>
            <p:ph type="ctrTitle"/>
          </p:nvPr>
        </p:nvSpPr>
        <p:spPr>
          <a:xfrm>
            <a:off x="685800" y="2187575"/>
            <a:ext cx="7620000" cy="1470025"/>
          </a:xfrm>
        </p:spPr>
        <p:txBody>
          <a:bodyPr/>
          <a:lstStyle/>
          <a:p>
            <a:pPr eaLnBrk="1" hangingPunct="1"/>
            <a:r>
              <a:rPr lang="en-US"/>
              <a:t>Exception for Retail Commissioned Sales Employees</a:t>
            </a:r>
          </a:p>
        </p:txBody>
      </p:sp>
      <p:sp>
        <p:nvSpPr>
          <p:cNvPr id="74755" name="Rectangle 5"/>
          <p:cNvSpPr>
            <a:spLocks noGrp="1" noChangeArrowheads="1"/>
          </p:cNvSpPr>
          <p:nvPr>
            <p:ph type="subTitle" idx="1"/>
          </p:nvPr>
        </p:nvSpPr>
        <p:spPr/>
        <p:txBody>
          <a:bodyPr/>
          <a:lstStyle/>
          <a:p>
            <a:pPr eaLnBrk="1" hangingPunct="1"/>
            <a:endParaRPr lang="en-US"/>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t>Overtime Exception for Retail Commissioned Sales Employees</a:t>
            </a:r>
          </a:p>
        </p:txBody>
      </p:sp>
      <p:sp>
        <p:nvSpPr>
          <p:cNvPr id="75779" name="Rectangle 3"/>
          <p:cNvSpPr>
            <a:spLocks noGrp="1" noChangeArrowheads="1"/>
          </p:cNvSpPr>
          <p:nvPr>
            <p:ph type="body" idx="1"/>
          </p:nvPr>
        </p:nvSpPr>
        <p:spPr>
          <a:xfrm>
            <a:off x="381000" y="2286000"/>
            <a:ext cx="7696200" cy="4144963"/>
          </a:xfrm>
        </p:spPr>
        <p:txBody>
          <a:bodyPr/>
          <a:lstStyle/>
          <a:p>
            <a:pPr eaLnBrk="1" hangingPunct="1">
              <a:spcBef>
                <a:spcPts val="500"/>
              </a:spcBef>
              <a:spcAft>
                <a:spcPts val="500"/>
              </a:spcAft>
              <a:buFontTx/>
              <a:buNone/>
            </a:pPr>
            <a:r>
              <a:rPr lang="en-US"/>
              <a:t>	Employees of a retail or service establishment who are paid more than half their total earnings on a commission basis may be exempt from the overtime pay requirements of the FLSA</a:t>
            </a:r>
          </a:p>
          <a:p>
            <a:pPr eaLnBrk="1" hangingPunct="1"/>
            <a:endParaRPr lang="en-US"/>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t>Requirements for Exception</a:t>
            </a:r>
          </a:p>
        </p:txBody>
      </p:sp>
      <p:sp>
        <p:nvSpPr>
          <p:cNvPr id="76803" name="Rectangle 3"/>
          <p:cNvSpPr>
            <a:spLocks noGrp="1" noChangeArrowheads="1"/>
          </p:cNvSpPr>
          <p:nvPr>
            <p:ph type="body" idx="1"/>
          </p:nvPr>
        </p:nvSpPr>
        <p:spPr/>
        <p:txBody>
          <a:bodyPr/>
          <a:lstStyle/>
          <a:p>
            <a:pPr eaLnBrk="1" hangingPunct="1"/>
            <a:r>
              <a:rPr lang="en-US"/>
              <a:t>The employee must be employed by a retail or service establishment </a:t>
            </a:r>
          </a:p>
          <a:p>
            <a:pPr eaLnBrk="1" hangingPunct="1"/>
            <a:r>
              <a:rPr lang="en-US"/>
              <a:t>More than half the employee’s total earnings in a representative period must represent commissions on goods or services</a:t>
            </a:r>
          </a:p>
          <a:p>
            <a:pPr eaLnBrk="1" hangingPunct="1"/>
            <a:r>
              <a:rPr lang="en-US"/>
              <a:t>Employee’s total compensation divided by number of hours worked or regular rate must exceed one and one-half times the minimum wage</a:t>
            </a:r>
          </a:p>
          <a:p>
            <a:pPr eaLnBrk="1" hangingPunct="1"/>
            <a:endParaRPr lang="en-US"/>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t>Requirements for Exception</a:t>
            </a:r>
          </a:p>
        </p:txBody>
      </p:sp>
      <p:sp>
        <p:nvSpPr>
          <p:cNvPr id="77827" name="Rectangle 3"/>
          <p:cNvSpPr>
            <a:spLocks noGrp="1" noChangeArrowheads="1"/>
          </p:cNvSpPr>
          <p:nvPr>
            <p:ph type="body" idx="1"/>
          </p:nvPr>
        </p:nvSpPr>
        <p:spPr>
          <a:xfrm>
            <a:off x="533400" y="2133600"/>
            <a:ext cx="7696200" cy="2932113"/>
          </a:xfrm>
        </p:spPr>
        <p:txBody>
          <a:bodyPr/>
          <a:lstStyle/>
          <a:p>
            <a:pPr marL="0" indent="0" eaLnBrk="1" hangingPunct="1">
              <a:lnSpc>
                <a:spcPct val="90000"/>
              </a:lnSpc>
              <a:spcBef>
                <a:spcPts val="500"/>
              </a:spcBef>
              <a:spcAft>
                <a:spcPts val="500"/>
              </a:spcAft>
              <a:buFontTx/>
              <a:buNone/>
            </a:pPr>
            <a:r>
              <a:rPr lang="en-US"/>
              <a:t>Unless all three conditions are met, the exception does not apply, and overtime premium pay must be paid for all hours worked over forty in a workweek at one and one-half times the regular rate of pay</a:t>
            </a:r>
          </a:p>
          <a:p>
            <a:pPr marL="0" indent="0" eaLnBrk="1" hangingPunct="1">
              <a:lnSpc>
                <a:spcPct val="90000"/>
              </a:lnSpc>
            </a:pPr>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t>Retail Establishment</a:t>
            </a:r>
          </a:p>
        </p:txBody>
      </p:sp>
      <p:sp>
        <p:nvSpPr>
          <p:cNvPr id="78851" name="Rectangle 3"/>
          <p:cNvSpPr>
            <a:spLocks noGrp="1" noChangeArrowheads="1"/>
          </p:cNvSpPr>
          <p:nvPr>
            <p:ph type="body" idx="1"/>
          </p:nvPr>
        </p:nvSpPr>
        <p:spPr>
          <a:xfrm>
            <a:off x="835025" y="2443163"/>
            <a:ext cx="7245350" cy="3465512"/>
          </a:xfrm>
        </p:spPr>
        <p:txBody>
          <a:bodyPr/>
          <a:lstStyle/>
          <a:p>
            <a:pPr marL="0" indent="0" eaLnBrk="1" hangingPunct="1">
              <a:spcBef>
                <a:spcPts val="500"/>
              </a:spcBef>
              <a:spcAft>
                <a:spcPts val="500"/>
              </a:spcAft>
              <a:buFontTx/>
              <a:buNone/>
            </a:pPr>
            <a:r>
              <a:rPr lang="en-US"/>
              <a:t>Retail and service establishments are defined as establishments 75% of whose annual dollar volume of sales of goods or services (or of both) is not for resale and is recognized as retail sales or services in the particular industry </a:t>
            </a:r>
          </a:p>
          <a:p>
            <a:pPr marL="0" indent="0" eaLnBrk="1" hangingPunct="1"/>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t>Representative Period</a:t>
            </a:r>
          </a:p>
        </p:txBody>
      </p:sp>
      <p:sp>
        <p:nvSpPr>
          <p:cNvPr id="79875" name="Rectangle 3"/>
          <p:cNvSpPr>
            <a:spLocks noGrp="1" noChangeArrowheads="1"/>
          </p:cNvSpPr>
          <p:nvPr>
            <p:ph type="body" idx="1"/>
          </p:nvPr>
        </p:nvSpPr>
        <p:spPr>
          <a:xfrm>
            <a:off x="609600" y="2057400"/>
            <a:ext cx="7696200" cy="2932113"/>
          </a:xfrm>
        </p:spPr>
        <p:txBody>
          <a:bodyPr/>
          <a:lstStyle/>
          <a:p>
            <a:pPr marL="233363" indent="-233363" eaLnBrk="1" hangingPunct="1">
              <a:lnSpc>
                <a:spcPct val="90000"/>
              </a:lnSpc>
              <a:tabLst>
                <a:tab pos="106363" algn="l"/>
                <a:tab pos="401638" algn="l"/>
              </a:tabLst>
            </a:pPr>
            <a:r>
              <a:rPr lang="en-US"/>
              <a:t>May be as short as one month, but must not be greater than one year</a:t>
            </a:r>
          </a:p>
          <a:p>
            <a:pPr marL="233363" indent="-233363" eaLnBrk="1" hangingPunct="1">
              <a:lnSpc>
                <a:spcPct val="90000"/>
              </a:lnSpc>
              <a:tabLst>
                <a:tab pos="106363" algn="l"/>
                <a:tab pos="401638" algn="l"/>
              </a:tabLst>
            </a:pPr>
            <a:r>
              <a:rPr lang="en-US"/>
              <a:t>Employer must select a representative period in order to determine if this condition has been met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t>More than One and One-Half Times the Minimum Wage</a:t>
            </a:r>
          </a:p>
        </p:txBody>
      </p:sp>
      <p:sp>
        <p:nvSpPr>
          <p:cNvPr id="80899" name="Rectangle 3"/>
          <p:cNvSpPr>
            <a:spLocks noGrp="1" noChangeArrowheads="1"/>
          </p:cNvSpPr>
          <p:nvPr>
            <p:ph type="body" idx="1"/>
          </p:nvPr>
        </p:nvSpPr>
        <p:spPr>
          <a:xfrm>
            <a:off x="758825" y="2146300"/>
            <a:ext cx="7245350" cy="3762375"/>
          </a:xfrm>
        </p:spPr>
        <p:txBody>
          <a:bodyPr/>
          <a:lstStyle/>
          <a:p>
            <a:pPr marL="0" indent="0" eaLnBrk="1" hangingPunct="1">
              <a:lnSpc>
                <a:spcPct val="90000"/>
              </a:lnSpc>
              <a:spcBef>
                <a:spcPts val="500"/>
              </a:spcBef>
              <a:spcAft>
                <a:spcPts val="500"/>
              </a:spcAft>
              <a:buFontTx/>
              <a:buNone/>
            </a:pPr>
            <a:r>
              <a:rPr lang="en-US"/>
              <a:t>To determine if the </a:t>
            </a:r>
            <a:r>
              <a:rPr lang="en-US" u="sng"/>
              <a:t>regular rate</a:t>
            </a:r>
            <a:r>
              <a:rPr lang="en-US"/>
              <a:t> exceeds one and one-half times the minimum wage, divide the employee's total earnings for the pay period by the employee's total hours worked during the pay period   </a:t>
            </a:r>
          </a:p>
          <a:p>
            <a:pPr marL="0" indent="0" eaLnBrk="1" hangingPunct="1">
              <a:lnSpc>
                <a:spcPct val="90000"/>
              </a:lnSpc>
            </a:pPr>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Grp="1" noChangeArrowheads="1"/>
          </p:cNvSpPr>
          <p:nvPr>
            <p:ph type="ctrTitle"/>
          </p:nvPr>
        </p:nvSpPr>
        <p:spPr/>
        <p:txBody>
          <a:bodyPr/>
          <a:lstStyle/>
          <a:p>
            <a:pPr eaLnBrk="1" hangingPunct="1"/>
            <a:r>
              <a:rPr lang="en-US" sz="4400"/>
              <a:t>Youth Employment </a:t>
            </a:r>
          </a:p>
        </p:txBody>
      </p:sp>
      <p:sp>
        <p:nvSpPr>
          <p:cNvPr id="81923" name="Rectangle 5"/>
          <p:cNvSpPr>
            <a:spLocks noGrp="1" noChangeArrowheads="1"/>
          </p:cNvSpPr>
          <p:nvPr>
            <p:ph type="subTitle" idx="1"/>
          </p:nvPr>
        </p:nvSpPr>
        <p:spPr/>
        <p:txBody>
          <a:bodyPr/>
          <a:lstStyle/>
          <a:p>
            <a:pPr eaLnBrk="1" hangingPunct="1"/>
            <a:endParaRPr lang="en-US"/>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t>Youth  Employment</a:t>
            </a:r>
          </a:p>
        </p:txBody>
      </p:sp>
      <p:sp>
        <p:nvSpPr>
          <p:cNvPr id="82947" name="Rectangle 3"/>
          <p:cNvSpPr>
            <a:spLocks noGrp="1" noChangeArrowheads="1"/>
          </p:cNvSpPr>
          <p:nvPr>
            <p:ph type="body" idx="1"/>
          </p:nvPr>
        </p:nvSpPr>
        <p:spPr/>
        <p:txBody>
          <a:bodyPr/>
          <a:lstStyle/>
          <a:p>
            <a:pPr eaLnBrk="1" hangingPunct="1">
              <a:buFontTx/>
              <a:buNone/>
            </a:pPr>
            <a:r>
              <a:rPr lang="en-US"/>
              <a:t>	Federal youth employment rules set both hours and occupational standards for youth </a:t>
            </a:r>
            <a:endParaRPr lang="en-US" sz="4000"/>
          </a:p>
          <a:p>
            <a:pPr eaLnBrk="1" hangingPunct="1"/>
            <a:endParaRPr lang="en-US"/>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t>Youth Employment</a:t>
            </a:r>
          </a:p>
        </p:txBody>
      </p:sp>
      <p:sp>
        <p:nvSpPr>
          <p:cNvPr id="83971" name="Rectangle 3"/>
          <p:cNvSpPr>
            <a:spLocks noGrp="1" noChangeArrowheads="1"/>
          </p:cNvSpPr>
          <p:nvPr>
            <p:ph type="body" idx="1"/>
          </p:nvPr>
        </p:nvSpPr>
        <p:spPr>
          <a:xfrm>
            <a:off x="304800" y="1981200"/>
            <a:ext cx="8001000" cy="2667000"/>
          </a:xfrm>
        </p:spPr>
        <p:txBody>
          <a:bodyPr/>
          <a:lstStyle/>
          <a:p>
            <a:pPr eaLnBrk="1" hangingPunct="1">
              <a:lnSpc>
                <a:spcPct val="80000"/>
              </a:lnSpc>
              <a:buFontTx/>
              <a:buNone/>
            </a:pPr>
            <a:r>
              <a:rPr lang="en-US" sz="2000"/>
              <a:t>16		Sixteen- and 17-year-olds may be employed for 	unlimited hours in any occupation other than 	those declared hazardous by the Secretary of 	Labor</a:t>
            </a:r>
          </a:p>
          <a:p>
            <a:pPr eaLnBrk="1" hangingPunct="1">
              <a:lnSpc>
                <a:spcPct val="80000"/>
              </a:lnSpc>
              <a:buFontTx/>
              <a:buNone/>
            </a:pPr>
            <a:endParaRPr lang="en-US" sz="2000"/>
          </a:p>
          <a:p>
            <a:pPr eaLnBrk="1" hangingPunct="1">
              <a:lnSpc>
                <a:spcPct val="80000"/>
              </a:lnSpc>
              <a:buFontTx/>
              <a:buNone/>
            </a:pPr>
            <a:r>
              <a:rPr lang="en-US" sz="2000"/>
              <a:t>14		Fourteen-and 15-year-olds may be employed 	outside school hours in a variety of non-		manufacturing and non-hazardous jobs for 	limited periods of time and under specified 	conditions</a:t>
            </a:r>
          </a:p>
          <a:p>
            <a:pPr eaLnBrk="1" hangingPunct="1">
              <a:lnSpc>
                <a:spcPct val="80000"/>
              </a:lnSpc>
              <a:buFontTx/>
              <a:buNone/>
            </a:pPr>
            <a:endParaRPr lang="en-US" sz="2000"/>
          </a:p>
          <a:p>
            <a:pPr eaLnBrk="1" hangingPunct="1">
              <a:lnSpc>
                <a:spcPct val="80000"/>
              </a:lnSpc>
              <a:buFontTx/>
              <a:buNone/>
            </a:pPr>
            <a:r>
              <a:rPr lang="en-US" sz="2000"/>
              <a:t>Under 14</a:t>
            </a:r>
          </a:p>
          <a:p>
            <a:pPr lvl="1" eaLnBrk="1" hangingPunct="1">
              <a:lnSpc>
                <a:spcPct val="80000"/>
              </a:lnSpc>
              <a:buFontTx/>
              <a:buNone/>
            </a:pPr>
            <a:r>
              <a:rPr lang="en-US" sz="2000"/>
              <a:t>		Children under 14 years of age may not be employed 	in non-agricultural occupations covered by the FLSA </a:t>
            </a:r>
          </a:p>
          <a:p>
            <a:pPr eaLnBrk="1" hangingPunct="1">
              <a:lnSpc>
                <a:spcPct val="80000"/>
              </a:lnSpc>
              <a:buFontTx/>
              <a:buNone/>
            </a:pPr>
            <a:endParaRPr lang="en-US" sz="2000"/>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ctrTitle"/>
          </p:nvPr>
        </p:nvSpPr>
        <p:spPr>
          <a:xfrm>
            <a:off x="685800" y="2111375"/>
            <a:ext cx="8001000" cy="1470025"/>
          </a:xfrm>
        </p:spPr>
        <p:txBody>
          <a:bodyPr/>
          <a:lstStyle/>
          <a:p>
            <a:pPr eaLnBrk="1" hangingPunct="1"/>
            <a:r>
              <a:rPr lang="en-US" dirty="0"/>
              <a:t>Family Medical and Leave Act </a:t>
            </a:r>
          </a:p>
        </p:txBody>
      </p:sp>
      <p:sp>
        <p:nvSpPr>
          <p:cNvPr id="13315" name="Rectangle 5"/>
          <p:cNvSpPr>
            <a:spLocks noGrp="1" noChangeArrowheads="1"/>
          </p:cNvSpPr>
          <p:nvPr>
            <p:ph type="subTitle" idx="1"/>
          </p:nvPr>
        </p:nvSpPr>
        <p:spPr/>
        <p:txBody>
          <a:bodyPr/>
          <a:lstStyle/>
          <a:p>
            <a:pPr eaLnBrk="1" hangingPunct="1"/>
            <a:endParaRPr lang="en-US"/>
          </a:p>
        </p:txBody>
      </p:sp>
    </p:spTree>
    <p:extLst>
      <p:ext uri="{BB962C8B-B14F-4D97-AF65-F5344CB8AC3E}">
        <p14:creationId xmlns:p14="http://schemas.microsoft.com/office/powerpoint/2010/main" val="3557776206"/>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algn="l" eaLnBrk="1" hangingPunct="1"/>
            <a:r>
              <a:rPr lang="en-US"/>
              <a:t>  Introduction to the FMLA        </a:t>
            </a:r>
          </a:p>
        </p:txBody>
      </p:sp>
      <p:sp>
        <p:nvSpPr>
          <p:cNvPr id="84995" name="Rectangle 3"/>
          <p:cNvSpPr>
            <a:spLocks noGrp="1" noChangeArrowheads="1"/>
          </p:cNvSpPr>
          <p:nvPr>
            <p:ph type="body" idx="1"/>
          </p:nvPr>
        </p:nvSpPr>
        <p:spPr>
          <a:xfrm>
            <a:off x="758825" y="2057400"/>
            <a:ext cx="6942138" cy="3200400"/>
          </a:xfrm>
        </p:spPr>
        <p:txBody>
          <a:bodyPr/>
          <a:lstStyle/>
          <a:p>
            <a:pPr eaLnBrk="1" hangingPunct="1">
              <a:lnSpc>
                <a:spcPct val="90000"/>
              </a:lnSpc>
              <a:buFontTx/>
              <a:buNone/>
            </a:pPr>
            <a:r>
              <a:rPr lang="en-US"/>
              <a:t>Purpose:</a:t>
            </a:r>
          </a:p>
          <a:p>
            <a:pPr eaLnBrk="1" hangingPunct="1">
              <a:lnSpc>
                <a:spcPct val="90000"/>
              </a:lnSpc>
            </a:pPr>
            <a:r>
              <a:rPr lang="en-US"/>
              <a:t>Balance work and family life</a:t>
            </a:r>
          </a:p>
          <a:p>
            <a:pPr eaLnBrk="1" hangingPunct="1">
              <a:lnSpc>
                <a:spcPct val="90000"/>
              </a:lnSpc>
            </a:pPr>
            <a:r>
              <a:rPr lang="en-US"/>
              <a:t>Promote economic security of families  and serve national interest in preserving family integrity</a:t>
            </a:r>
          </a:p>
          <a:p>
            <a:pPr eaLnBrk="1" hangingPunct="1">
              <a:lnSpc>
                <a:spcPct val="90000"/>
              </a:lnSpc>
              <a:buFontTx/>
              <a:buNone/>
            </a:pPr>
            <a:endParaRPr lang="en-US"/>
          </a:p>
          <a:p>
            <a:pPr eaLnBrk="1" hangingPunct="1">
              <a:lnSpc>
                <a:spcPct val="90000"/>
              </a:lnSpc>
              <a:buFontTx/>
              <a:buNone/>
            </a:pPr>
            <a:r>
              <a:rPr lang="en-US"/>
              <a:t>Shared Responsibilities:</a:t>
            </a:r>
          </a:p>
          <a:p>
            <a:pPr eaLnBrk="1" hangingPunct="1">
              <a:lnSpc>
                <a:spcPct val="90000"/>
              </a:lnSpc>
            </a:pPr>
            <a:r>
              <a:rPr lang="en-US"/>
              <a:t>Communication is key</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algn="l" eaLnBrk="1" hangingPunct="1"/>
            <a:r>
              <a:rPr lang="en-US"/>
              <a:t>  Employer Coverage</a:t>
            </a:r>
          </a:p>
        </p:txBody>
      </p:sp>
      <p:sp>
        <p:nvSpPr>
          <p:cNvPr id="86019" name="Rectangle 3"/>
          <p:cNvSpPr>
            <a:spLocks noGrp="1" noChangeArrowheads="1"/>
          </p:cNvSpPr>
          <p:nvPr>
            <p:ph type="body" idx="1"/>
          </p:nvPr>
        </p:nvSpPr>
        <p:spPr>
          <a:xfrm>
            <a:off x="609600" y="2286000"/>
            <a:ext cx="7696200" cy="3840163"/>
          </a:xfrm>
        </p:spPr>
        <p:txBody>
          <a:bodyPr/>
          <a:lstStyle/>
          <a:p>
            <a:pPr marL="0" indent="0" eaLnBrk="1" hangingPunct="1"/>
            <a:r>
              <a:rPr lang="en-US"/>
              <a:t>  Private sector employers with 50 or more   </a:t>
            </a:r>
          </a:p>
          <a:p>
            <a:pPr marL="0" indent="0" eaLnBrk="1" hangingPunct="1">
              <a:buFontTx/>
              <a:buNone/>
            </a:pPr>
            <a:r>
              <a:rPr lang="en-US"/>
              <a:t>    employees</a:t>
            </a:r>
          </a:p>
          <a:p>
            <a:pPr marL="0" indent="0" eaLnBrk="1" hangingPunct="1">
              <a:buFontTx/>
              <a:buNone/>
            </a:pPr>
            <a:endParaRPr lang="en-US" sz="1200"/>
          </a:p>
          <a:p>
            <a:pPr marL="0" indent="0" eaLnBrk="1" hangingPunct="1"/>
            <a:r>
              <a:rPr lang="en-US"/>
              <a:t>  Public Agencies</a:t>
            </a:r>
          </a:p>
          <a:p>
            <a:pPr marL="0" indent="0" eaLnBrk="1" hangingPunct="1">
              <a:buFontTx/>
              <a:buNone/>
            </a:pPr>
            <a:endParaRPr lang="en-US" sz="1200"/>
          </a:p>
          <a:p>
            <a:pPr marL="0" indent="0" eaLnBrk="1" hangingPunct="1"/>
            <a:r>
              <a:rPr lang="en-US"/>
              <a:t>  Public and private elementary and secondary </a:t>
            </a:r>
          </a:p>
          <a:p>
            <a:pPr marL="0" indent="0" eaLnBrk="1" hangingPunct="1">
              <a:buFontTx/>
              <a:buNone/>
            </a:pPr>
            <a:r>
              <a:rPr lang="en-US"/>
              <a:t>    schools</a:t>
            </a:r>
          </a:p>
          <a:p>
            <a:pPr marL="0" indent="0" eaLnBrk="1" hangingPunct="1">
              <a:buFontTx/>
              <a:buNone/>
            </a:pPr>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algn="l" eaLnBrk="1" hangingPunct="1"/>
            <a:r>
              <a:rPr lang="en-US"/>
              <a:t>  Employee Eligibility</a:t>
            </a:r>
          </a:p>
        </p:txBody>
      </p:sp>
      <p:sp>
        <p:nvSpPr>
          <p:cNvPr id="87043" name="Rectangle 3"/>
          <p:cNvSpPr>
            <a:spLocks noGrp="1" noChangeArrowheads="1"/>
          </p:cNvSpPr>
          <p:nvPr>
            <p:ph type="body" idx="1"/>
          </p:nvPr>
        </p:nvSpPr>
        <p:spPr>
          <a:xfrm>
            <a:off x="609600" y="1981200"/>
            <a:ext cx="7696200" cy="3733800"/>
          </a:xfrm>
        </p:spPr>
        <p:txBody>
          <a:bodyPr/>
          <a:lstStyle/>
          <a:p>
            <a:pPr eaLnBrk="1" hangingPunct="1">
              <a:spcAft>
                <a:spcPts val="1800"/>
              </a:spcAft>
            </a:pPr>
            <a:r>
              <a:rPr lang="en-US"/>
              <a:t>Employed by covered employer</a:t>
            </a:r>
          </a:p>
          <a:p>
            <a:pPr eaLnBrk="1" hangingPunct="1">
              <a:spcAft>
                <a:spcPts val="1800"/>
              </a:spcAft>
            </a:pPr>
            <a:r>
              <a:rPr lang="en-US"/>
              <a:t>Worked at least 12 months</a:t>
            </a:r>
          </a:p>
          <a:p>
            <a:pPr eaLnBrk="1" hangingPunct="1">
              <a:spcAft>
                <a:spcPts val="1800"/>
              </a:spcAft>
            </a:pPr>
            <a:r>
              <a:rPr lang="en-US"/>
              <a:t>Have at least 1,250 hours of service during the 12 months before leave begins</a:t>
            </a:r>
          </a:p>
          <a:p>
            <a:pPr eaLnBrk="1" hangingPunct="1">
              <a:spcAft>
                <a:spcPts val="1800"/>
              </a:spcAft>
            </a:pPr>
            <a:r>
              <a:rPr lang="en-US"/>
              <a:t>Employed at a work site with 50 employees within 75 miles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ctrTitle"/>
          </p:nvPr>
        </p:nvSpPr>
        <p:spPr/>
        <p:txBody>
          <a:bodyPr/>
          <a:lstStyle/>
          <a:p>
            <a:pPr eaLnBrk="1" hangingPunct="1"/>
            <a:r>
              <a:rPr lang="en-US" altLang="en-US"/>
              <a:t>Recordkeeping and Posting</a:t>
            </a:r>
          </a:p>
        </p:txBody>
      </p:sp>
      <p:sp>
        <p:nvSpPr>
          <p:cNvPr id="47107" name="Rectangle 5"/>
          <p:cNvSpPr>
            <a:spLocks noGrp="1" noChangeArrowheads="1"/>
          </p:cNvSpPr>
          <p:nvPr>
            <p:ph type="subTitle" idx="1"/>
          </p:nvPr>
        </p:nvSpPr>
        <p:spPr/>
        <p:txBody>
          <a:bodyPr/>
          <a:lstStyle/>
          <a:p>
            <a:pPr eaLnBrk="1" hangingPunct="1"/>
            <a:endParaRPr lang="en-US" altLang="en-US"/>
          </a:p>
        </p:txBody>
      </p:sp>
    </p:spTree>
    <p:extLst>
      <p:ext uri="{BB962C8B-B14F-4D97-AF65-F5344CB8AC3E}">
        <p14:creationId xmlns:p14="http://schemas.microsoft.com/office/powerpoint/2010/main" val="241752210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a:t>Recordkeeping</a:t>
            </a:r>
          </a:p>
        </p:txBody>
      </p:sp>
      <p:sp>
        <p:nvSpPr>
          <p:cNvPr id="56323" name="Rectangle 3"/>
          <p:cNvSpPr>
            <a:spLocks noGrp="1" noChangeArrowheads="1"/>
          </p:cNvSpPr>
          <p:nvPr>
            <p:ph type="body" idx="1"/>
          </p:nvPr>
        </p:nvSpPr>
        <p:spPr/>
        <p:txBody>
          <a:bodyPr/>
          <a:lstStyle/>
          <a:p>
            <a:pPr>
              <a:defRPr/>
            </a:pPr>
            <a:r>
              <a:rPr lang="en-US" altLang="en-US" sz="2000" dirty="0"/>
              <a:t>The FLSA requires that all employers subject to any provision of the Act make, keep, and preserve certain records.</a:t>
            </a:r>
          </a:p>
          <a:p>
            <a:pPr marL="0" indent="0">
              <a:buFontTx/>
              <a:buNone/>
              <a:defRPr/>
            </a:pPr>
            <a:endParaRPr lang="en-US" altLang="en-US" sz="2000" dirty="0"/>
          </a:p>
          <a:p>
            <a:pPr>
              <a:defRPr/>
            </a:pPr>
            <a:r>
              <a:rPr lang="en-US" altLang="en-US" sz="2000" dirty="0"/>
              <a:t>Time clocks are not required and records need not be kept in any particular form.</a:t>
            </a:r>
          </a:p>
          <a:p>
            <a:pPr marL="0" indent="0">
              <a:buFontTx/>
              <a:buNone/>
              <a:defRPr/>
            </a:pPr>
            <a:endParaRPr lang="en-US" altLang="en-US" sz="2000" dirty="0"/>
          </a:p>
          <a:p>
            <a:pPr>
              <a:defRPr/>
            </a:pPr>
            <a:r>
              <a:rPr lang="en-US" altLang="en-US" sz="2000" dirty="0"/>
              <a:t>Nonetheless, every covered employer must keep certain records for each non-exempt worker</a:t>
            </a:r>
          </a:p>
          <a:p>
            <a:pPr marL="0" indent="0">
              <a:buFontTx/>
              <a:buNone/>
              <a:defRPr/>
            </a:pPr>
            <a:endParaRPr lang="en-US" altLang="en-US" dirty="0"/>
          </a:p>
        </p:txBody>
      </p:sp>
    </p:spTree>
    <p:extLst>
      <p:ext uri="{BB962C8B-B14F-4D97-AF65-F5344CB8AC3E}">
        <p14:creationId xmlns:p14="http://schemas.microsoft.com/office/powerpoint/2010/main" val="37605057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0" y="152400"/>
            <a:ext cx="9144000" cy="762000"/>
          </a:xfrm>
        </p:spPr>
        <p:txBody>
          <a:bodyPr/>
          <a:lstStyle/>
          <a:p>
            <a:pPr eaLnBrk="1" hangingPunct="1"/>
            <a:r>
              <a:rPr lang="en-US" dirty="0"/>
              <a:t>Recordkeeping</a:t>
            </a:r>
          </a:p>
        </p:txBody>
      </p:sp>
      <p:sp>
        <p:nvSpPr>
          <p:cNvPr id="91139" name="Rectangle 3"/>
          <p:cNvSpPr>
            <a:spLocks noGrp="1" noChangeArrowheads="1"/>
          </p:cNvSpPr>
          <p:nvPr>
            <p:ph type="body" idx="1"/>
          </p:nvPr>
        </p:nvSpPr>
        <p:spPr>
          <a:xfrm>
            <a:off x="228600" y="1143000"/>
            <a:ext cx="8077200" cy="4724400"/>
          </a:xfrm>
        </p:spPr>
        <p:txBody>
          <a:bodyPr/>
          <a:lstStyle/>
          <a:p>
            <a:pPr marL="338138" indent="-338138" eaLnBrk="1" hangingPunct="1">
              <a:lnSpc>
                <a:spcPct val="90000"/>
              </a:lnSpc>
              <a:buFontTx/>
              <a:buNone/>
              <a:tabLst>
                <a:tab pos="465138" algn="l"/>
              </a:tabLst>
            </a:pPr>
            <a:r>
              <a:rPr lang="en-US" dirty="0"/>
              <a:t>   “</a:t>
            </a:r>
            <a:r>
              <a:rPr lang="en-US" i="1" dirty="0"/>
              <a:t>Basic records” </a:t>
            </a:r>
            <a:r>
              <a:rPr lang="en-US" dirty="0"/>
              <a:t>that a covered employer </a:t>
            </a:r>
            <a:r>
              <a:rPr lang="en-US" u="sng" dirty="0"/>
              <a:t>must </a:t>
            </a:r>
            <a:r>
              <a:rPr lang="en-US" dirty="0"/>
              <a:t>keep certain for each non-exempt worker</a:t>
            </a:r>
            <a:r>
              <a:rPr lang="en-US" i="1" dirty="0"/>
              <a:t>, For example – </a:t>
            </a:r>
          </a:p>
          <a:p>
            <a:pPr eaLnBrk="1" hangingPunct="1">
              <a:lnSpc>
                <a:spcPct val="90000"/>
              </a:lnSpc>
              <a:tabLst>
                <a:tab pos="465138" algn="l"/>
              </a:tabLst>
            </a:pPr>
            <a:endParaRPr lang="en-US" sz="800" i="1" dirty="0"/>
          </a:p>
          <a:p>
            <a:pPr eaLnBrk="1" hangingPunct="1">
              <a:lnSpc>
                <a:spcPct val="90000"/>
              </a:lnSpc>
              <a:tabLst>
                <a:tab pos="465138" algn="l"/>
              </a:tabLst>
            </a:pPr>
            <a:endParaRPr lang="en-US" sz="900" i="1" dirty="0"/>
          </a:p>
          <a:p>
            <a:pPr eaLnBrk="1" hangingPunct="1">
              <a:lnSpc>
                <a:spcPct val="90000"/>
              </a:lnSpc>
              <a:tabLst>
                <a:tab pos="465138" algn="l"/>
              </a:tabLst>
            </a:pPr>
            <a:r>
              <a:rPr lang="en-US" i="1" dirty="0"/>
              <a:t>Full Name, sex, social security number, age (if younger than 19);</a:t>
            </a:r>
          </a:p>
          <a:p>
            <a:pPr eaLnBrk="1" hangingPunct="1">
              <a:lnSpc>
                <a:spcPct val="90000"/>
              </a:lnSpc>
              <a:tabLst>
                <a:tab pos="465138" algn="l"/>
              </a:tabLst>
            </a:pPr>
            <a:r>
              <a:rPr lang="en-US" i="1" dirty="0"/>
              <a:t>Regular rate of pay, total hours worked, total daily or weekly straight-time earnings</a:t>
            </a:r>
          </a:p>
          <a:p>
            <a:pPr eaLnBrk="1" hangingPunct="1">
              <a:lnSpc>
                <a:spcPct val="90000"/>
              </a:lnSpc>
              <a:tabLst>
                <a:tab pos="465138" algn="l"/>
              </a:tabLst>
            </a:pPr>
            <a:r>
              <a:rPr lang="en-US" i="1" dirty="0"/>
              <a:t>Deductions and date of payment and pay period for payment, etc. </a:t>
            </a:r>
          </a:p>
          <a:p>
            <a:pPr marL="0" indent="0" eaLnBrk="1" hangingPunct="1">
              <a:lnSpc>
                <a:spcPct val="90000"/>
              </a:lnSpc>
              <a:buNone/>
              <a:tabLst>
                <a:tab pos="465138" algn="l"/>
              </a:tabLst>
            </a:pPr>
            <a:endParaRPr lang="en-US" sz="800" i="1" dirty="0">
              <a:latin typeface="Tahoma" pitchFamily="34" charset="0"/>
            </a:endParaRPr>
          </a:p>
          <a:p>
            <a:pPr marL="0" indent="0" eaLnBrk="1" hangingPunct="1">
              <a:lnSpc>
                <a:spcPct val="90000"/>
              </a:lnSpc>
              <a:buNone/>
              <a:tabLst>
                <a:tab pos="465138" algn="l"/>
              </a:tabLst>
            </a:pPr>
            <a:endParaRPr lang="en-US" sz="1400" i="1" dirty="0">
              <a:latin typeface="Tahoma" pitchFamily="34" charset="0"/>
            </a:endParaRPr>
          </a:p>
          <a:p>
            <a:pPr marL="0" indent="0" eaLnBrk="1" hangingPunct="1">
              <a:lnSpc>
                <a:spcPct val="90000"/>
              </a:lnSpc>
              <a:buNone/>
              <a:tabLst>
                <a:tab pos="465138" algn="l"/>
              </a:tabLst>
            </a:pPr>
            <a:r>
              <a:rPr lang="en-US" i="1" dirty="0">
                <a:latin typeface="Tahoma" pitchFamily="34" charset="0"/>
              </a:rPr>
              <a:t>Reference: </a:t>
            </a:r>
            <a:r>
              <a:rPr lang="en-US" dirty="0">
                <a:latin typeface="Tahoma" pitchFamily="34" charset="0"/>
              </a:rPr>
              <a:t>Fact Sheet  21: Recordkeeping Requirements Under The Fair Labor Standards Act (FLSA).</a:t>
            </a:r>
          </a:p>
          <a:p>
            <a:pPr marL="0" indent="0" eaLnBrk="1" hangingPunct="1">
              <a:lnSpc>
                <a:spcPct val="90000"/>
              </a:lnSpc>
              <a:buNone/>
              <a:tabLst>
                <a:tab pos="465138" algn="l"/>
              </a:tabLst>
            </a:pPr>
            <a:endParaRPr lang="en-US" i="1"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a:t>Required Posting</a:t>
            </a:r>
          </a:p>
        </p:txBody>
      </p:sp>
      <p:sp>
        <p:nvSpPr>
          <p:cNvPr id="92163" name="Rectangle 3"/>
          <p:cNvSpPr>
            <a:spLocks noGrp="1" noChangeArrowheads="1"/>
          </p:cNvSpPr>
          <p:nvPr>
            <p:ph type="body" idx="1"/>
          </p:nvPr>
        </p:nvSpPr>
        <p:spPr>
          <a:xfrm>
            <a:off x="609600" y="1676400"/>
            <a:ext cx="7696200" cy="4449763"/>
          </a:xfrm>
        </p:spPr>
        <p:txBody>
          <a:bodyPr/>
          <a:lstStyle/>
          <a:p>
            <a:r>
              <a:rPr lang="en-US" altLang="en-US" dirty="0"/>
              <a:t>Covered employers must post a notice explaining the FLSA, as prescribed by the Wage and Hour Division, in a conspicuous place such as a lunch room or employee lounge area.</a:t>
            </a:r>
          </a:p>
          <a:p>
            <a:endParaRPr lang="en-US" altLang="en-US" dirty="0"/>
          </a:p>
          <a:p>
            <a:r>
              <a:rPr lang="en-US" altLang="en-US" i="1" u="sng" dirty="0"/>
              <a:t>Posting:</a:t>
            </a:r>
            <a:r>
              <a:rPr lang="en-US" altLang="en-US" dirty="0"/>
              <a:t> Available electronically for downloading and printing at -www.dol.gov/</a:t>
            </a:r>
            <a:r>
              <a:rPr lang="en-US" altLang="en-US" dirty="0" err="1"/>
              <a:t>oasam</a:t>
            </a:r>
            <a:r>
              <a:rPr lang="en-US" altLang="en-US" dirty="0"/>
              <a:t>/</a:t>
            </a:r>
            <a:r>
              <a:rPr lang="en-US" altLang="en-US" dirty="0" err="1"/>
              <a:t>boc</a:t>
            </a:r>
            <a:r>
              <a:rPr lang="en-US" altLang="en-US" dirty="0"/>
              <a:t>/</a:t>
            </a:r>
            <a:r>
              <a:rPr lang="en-US" altLang="en-US" dirty="0" err="1"/>
              <a:t>osdbu</a:t>
            </a:r>
            <a:r>
              <a:rPr lang="en-US" altLang="en-US" dirty="0"/>
              <a:t>/</a:t>
            </a:r>
            <a:r>
              <a:rPr lang="en-US" altLang="en-US" dirty="0" err="1"/>
              <a:t>sbrefa</a:t>
            </a:r>
            <a:r>
              <a:rPr lang="en-US" altLang="en-US" dirty="0"/>
              <a:t>/poster/matrix.htm</a:t>
            </a:r>
          </a:p>
          <a:p>
            <a:pPr eaLnBrk="1" hangingPunct="1">
              <a:buFontTx/>
              <a:buNone/>
            </a:pPr>
            <a:endParaRPr lang="en-US" dirty="0"/>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4"/>
          <p:cNvSpPr>
            <a:spLocks noGrp="1" noChangeArrowheads="1"/>
          </p:cNvSpPr>
          <p:nvPr>
            <p:ph type="ctrTitle"/>
          </p:nvPr>
        </p:nvSpPr>
        <p:spPr/>
        <p:txBody>
          <a:bodyPr/>
          <a:lstStyle/>
          <a:p>
            <a:pPr eaLnBrk="1" hangingPunct="1"/>
            <a:r>
              <a:rPr lang="en-US" sz="4400"/>
              <a:t>Common Errors to Avoid</a:t>
            </a:r>
          </a:p>
        </p:txBody>
      </p:sp>
      <p:sp>
        <p:nvSpPr>
          <p:cNvPr id="93187" name="Rectangle 5"/>
          <p:cNvSpPr>
            <a:spLocks noGrp="1" noChangeArrowheads="1"/>
          </p:cNvSpPr>
          <p:nvPr>
            <p:ph type="subTitle" idx="1"/>
          </p:nvPr>
        </p:nvSpPr>
        <p:spPr/>
        <p:txBody>
          <a:bodyPr/>
          <a:lstStyle/>
          <a:p>
            <a:pPr eaLnBrk="1" hangingPunct="1"/>
            <a:endParaRPr 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t>Common Errors to Avoid</a:t>
            </a:r>
          </a:p>
        </p:txBody>
      </p:sp>
      <p:sp>
        <p:nvSpPr>
          <p:cNvPr id="94211" name="Rectangle 3"/>
          <p:cNvSpPr>
            <a:spLocks noGrp="1" noChangeArrowheads="1"/>
          </p:cNvSpPr>
          <p:nvPr>
            <p:ph type="body" idx="1"/>
          </p:nvPr>
        </p:nvSpPr>
        <p:spPr>
          <a:xfrm>
            <a:off x="1062038" y="1981200"/>
            <a:ext cx="7167562" cy="3389313"/>
          </a:xfrm>
        </p:spPr>
        <p:txBody>
          <a:bodyPr/>
          <a:lstStyle/>
          <a:p>
            <a:pPr eaLnBrk="1" hangingPunct="1"/>
            <a:r>
              <a:rPr lang="en-US"/>
              <a:t>Assuming that all employees paid a salary are not due overtime</a:t>
            </a:r>
          </a:p>
          <a:p>
            <a:pPr eaLnBrk="1" hangingPunct="1"/>
            <a:r>
              <a:rPr lang="en-US"/>
              <a:t>Improperly applying an exemption</a:t>
            </a:r>
          </a:p>
          <a:p>
            <a:pPr eaLnBrk="1" hangingPunct="1"/>
            <a:r>
              <a:rPr lang="en-US"/>
              <a:t>Failing to pay for all hours an employee is “suffered or permitted” to work</a:t>
            </a:r>
          </a:p>
          <a:p>
            <a:pPr eaLnBrk="1" hangingPunct="1"/>
            <a:r>
              <a:rPr lang="en-US"/>
              <a:t>Limiting the number of hours employees are allowed to record</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a:t>Common Errors to Avoid</a:t>
            </a:r>
          </a:p>
        </p:txBody>
      </p:sp>
      <p:sp>
        <p:nvSpPr>
          <p:cNvPr id="95235" name="Rectangle 3"/>
          <p:cNvSpPr>
            <a:spLocks noGrp="1" noChangeArrowheads="1"/>
          </p:cNvSpPr>
          <p:nvPr>
            <p:ph type="body" idx="1"/>
          </p:nvPr>
        </p:nvSpPr>
        <p:spPr>
          <a:xfrm>
            <a:off x="1173163" y="2057400"/>
            <a:ext cx="7132637" cy="3657600"/>
          </a:xfrm>
        </p:spPr>
        <p:txBody>
          <a:bodyPr/>
          <a:lstStyle/>
          <a:p>
            <a:pPr eaLnBrk="1" hangingPunct="1">
              <a:lnSpc>
                <a:spcPct val="90000"/>
              </a:lnSpc>
            </a:pPr>
            <a:r>
              <a:rPr lang="en-US"/>
              <a:t>Failing to include all pay required to be included in calculating the regular rate for overtime</a:t>
            </a:r>
          </a:p>
          <a:p>
            <a:pPr eaLnBrk="1" hangingPunct="1">
              <a:lnSpc>
                <a:spcPct val="90000"/>
              </a:lnSpc>
            </a:pPr>
            <a:r>
              <a:rPr lang="en-US"/>
              <a:t>Failing to add all hours worked in separate establishments for the same employer when calculating overtime due</a:t>
            </a:r>
          </a:p>
          <a:p>
            <a:pPr eaLnBrk="1" hangingPunct="1">
              <a:lnSpc>
                <a:spcPct val="90000"/>
              </a:lnSpc>
            </a:pPr>
            <a:endParaRPr lang="en-US"/>
          </a:p>
          <a:p>
            <a:pPr eaLnBrk="1" hangingPunct="1">
              <a:lnSpc>
                <a:spcPct val="90000"/>
              </a:lnSpc>
            </a:pPr>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a:t>Common Errors to Avoid</a:t>
            </a:r>
          </a:p>
        </p:txBody>
      </p:sp>
      <p:sp>
        <p:nvSpPr>
          <p:cNvPr id="96259" name="Rectangle 3"/>
          <p:cNvSpPr>
            <a:spLocks noGrp="1" noChangeArrowheads="1"/>
          </p:cNvSpPr>
          <p:nvPr>
            <p:ph type="body" idx="1"/>
          </p:nvPr>
        </p:nvSpPr>
        <p:spPr>
          <a:xfrm>
            <a:off x="1295400" y="1981200"/>
            <a:ext cx="6934200" cy="4191000"/>
          </a:xfrm>
        </p:spPr>
        <p:txBody>
          <a:bodyPr/>
          <a:lstStyle/>
          <a:p>
            <a:pPr eaLnBrk="1" hangingPunct="1"/>
            <a:r>
              <a:rPr lang="en-US"/>
              <a:t>Making improper deductions from wages that cut into the required minimum wage or overtime.  Examples: shortages, drive-offs, damage, tools, and uniforms</a:t>
            </a:r>
          </a:p>
          <a:p>
            <a:pPr eaLnBrk="1" hangingPunct="1"/>
            <a:r>
              <a:rPr lang="en-US"/>
              <a:t>Treating an employee as an independent contractor</a:t>
            </a:r>
          </a:p>
          <a:p>
            <a:pPr eaLnBrk="1" hangingPunct="1"/>
            <a:r>
              <a:rPr lang="en-US"/>
              <a:t>Confusing Federal law and State law</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en-US"/>
              <a:t>The FLSA Does Not Require</a:t>
            </a:r>
          </a:p>
        </p:txBody>
      </p:sp>
      <p:sp>
        <p:nvSpPr>
          <p:cNvPr id="97283" name="Rectangle 3"/>
          <p:cNvSpPr>
            <a:spLocks noGrp="1" noChangeArrowheads="1"/>
          </p:cNvSpPr>
          <p:nvPr>
            <p:ph type="body" idx="1"/>
          </p:nvPr>
        </p:nvSpPr>
        <p:spPr>
          <a:xfrm>
            <a:off x="990600" y="2057400"/>
            <a:ext cx="7315200" cy="4800600"/>
          </a:xfrm>
        </p:spPr>
        <p:txBody>
          <a:bodyPr/>
          <a:lstStyle/>
          <a:p>
            <a:pPr eaLnBrk="1" hangingPunct="1">
              <a:lnSpc>
                <a:spcPct val="90000"/>
              </a:lnSpc>
            </a:pPr>
            <a:r>
              <a:rPr lang="en-US" sz="2200"/>
              <a:t>Vacation, holiday, severance, or sick pay</a:t>
            </a:r>
          </a:p>
          <a:p>
            <a:pPr eaLnBrk="1" hangingPunct="1">
              <a:lnSpc>
                <a:spcPct val="90000"/>
              </a:lnSpc>
            </a:pPr>
            <a:r>
              <a:rPr lang="en-US" sz="2200"/>
              <a:t>Meal or rest periods, holidays off, or vacations</a:t>
            </a:r>
          </a:p>
          <a:p>
            <a:pPr eaLnBrk="1" hangingPunct="1">
              <a:lnSpc>
                <a:spcPct val="90000"/>
              </a:lnSpc>
            </a:pPr>
            <a:r>
              <a:rPr lang="en-US" sz="2200"/>
              <a:t>Premium pay for weekend or holiday work</a:t>
            </a:r>
          </a:p>
          <a:p>
            <a:pPr eaLnBrk="1" hangingPunct="1">
              <a:lnSpc>
                <a:spcPct val="90000"/>
              </a:lnSpc>
            </a:pPr>
            <a:r>
              <a:rPr lang="en-US" sz="2200"/>
              <a:t>A discharge notice, reason for discharge, or immediate payment of final wages to terminated employees</a:t>
            </a:r>
          </a:p>
          <a:p>
            <a:pPr eaLnBrk="1" hangingPunct="1">
              <a:lnSpc>
                <a:spcPct val="90000"/>
              </a:lnSpc>
            </a:pPr>
            <a:r>
              <a:rPr lang="en-US" sz="2200"/>
              <a:t>Any limit on the number of hours in a day or days in a week an employee at least 16 years old may be required or scheduled to work</a:t>
            </a:r>
          </a:p>
          <a:p>
            <a:pPr eaLnBrk="1" hangingPunct="1">
              <a:lnSpc>
                <a:spcPct val="90000"/>
              </a:lnSpc>
            </a:pPr>
            <a:r>
              <a:rPr lang="en-US" sz="2200"/>
              <a:t>Pay raises or fringe benefits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n-US"/>
              <a:t>Enforcement</a:t>
            </a:r>
          </a:p>
        </p:txBody>
      </p:sp>
      <p:sp>
        <p:nvSpPr>
          <p:cNvPr id="99331" name="Rectangle 3"/>
          <p:cNvSpPr>
            <a:spLocks noGrp="1" noChangeArrowheads="1"/>
          </p:cNvSpPr>
          <p:nvPr>
            <p:ph type="body" idx="1"/>
          </p:nvPr>
        </p:nvSpPr>
        <p:spPr>
          <a:xfrm>
            <a:off x="1219200" y="1905000"/>
            <a:ext cx="7086600" cy="3962400"/>
          </a:xfrm>
        </p:spPr>
        <p:txBody>
          <a:bodyPr/>
          <a:lstStyle/>
          <a:p>
            <a:pPr eaLnBrk="1" hangingPunct="1">
              <a:lnSpc>
                <a:spcPct val="90000"/>
              </a:lnSpc>
            </a:pPr>
            <a:r>
              <a:rPr lang="en-US" sz="2200"/>
              <a:t>FLSA enforcement is carried out by Wage and Hour staff throughout the U.S</a:t>
            </a:r>
          </a:p>
          <a:p>
            <a:pPr eaLnBrk="1" hangingPunct="1">
              <a:lnSpc>
                <a:spcPct val="90000"/>
              </a:lnSpc>
            </a:pPr>
            <a:r>
              <a:rPr lang="en-US" sz="2200"/>
              <a:t>Where violations are found, Wage and Hour advises employers of the steps needed to correct violations, secures agreement to comply in the future and supervises voluntary payment of back wages as applicable</a:t>
            </a:r>
          </a:p>
          <a:p>
            <a:pPr eaLnBrk="1" hangingPunct="1">
              <a:lnSpc>
                <a:spcPct val="90000"/>
              </a:lnSpc>
            </a:pPr>
            <a:r>
              <a:rPr lang="en-US" sz="2200"/>
              <a:t>A 2-year statute of limitations generally applies to the recovery of back pay.  In the case of a willful violation, a 3-year statute of limitations may apply</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a:t>Enforcement</a:t>
            </a:r>
          </a:p>
        </p:txBody>
      </p:sp>
      <p:sp>
        <p:nvSpPr>
          <p:cNvPr id="100355" name="Rectangle 3"/>
          <p:cNvSpPr>
            <a:spLocks noGrp="1" noChangeArrowheads="1"/>
          </p:cNvSpPr>
          <p:nvPr>
            <p:ph type="body" idx="1"/>
          </p:nvPr>
        </p:nvSpPr>
        <p:spPr/>
        <p:txBody>
          <a:bodyPr/>
          <a:lstStyle/>
          <a:p>
            <a:pPr eaLnBrk="1" hangingPunct="1">
              <a:lnSpc>
                <a:spcPct val="90000"/>
              </a:lnSpc>
              <a:spcBef>
                <a:spcPct val="0"/>
              </a:spcBef>
              <a:buFontTx/>
              <a:buNone/>
            </a:pPr>
            <a:r>
              <a:rPr lang="en-US" b="1"/>
              <a:t>	In the event there is not a voluntary agreement to comply and/or pay back wages, the Wage and Hour Division may:</a:t>
            </a:r>
          </a:p>
          <a:p>
            <a:pPr eaLnBrk="1" hangingPunct="1">
              <a:lnSpc>
                <a:spcPct val="90000"/>
              </a:lnSpc>
              <a:spcBef>
                <a:spcPct val="0"/>
              </a:spcBef>
            </a:pPr>
            <a:endParaRPr lang="en-US" b="1"/>
          </a:p>
          <a:p>
            <a:pPr lvl="1" eaLnBrk="1" hangingPunct="1">
              <a:lnSpc>
                <a:spcPct val="80000"/>
              </a:lnSpc>
              <a:buFontTx/>
              <a:buChar char="•"/>
            </a:pPr>
            <a:r>
              <a:rPr lang="en-US"/>
              <a:t>Bring suit to obtain an injunction to restrain the employer from violating the FLSA, including the withholding of proper minimum wage and overtime</a:t>
            </a:r>
          </a:p>
          <a:p>
            <a:pPr lvl="1" eaLnBrk="1" hangingPunct="1">
              <a:lnSpc>
                <a:spcPct val="80000"/>
              </a:lnSpc>
              <a:buFontTx/>
              <a:buChar char="•"/>
            </a:pPr>
            <a:r>
              <a:rPr lang="en-US"/>
              <a:t>Bring suit for back wages and an equal amount as liquidated damages</a:t>
            </a:r>
          </a:p>
          <a:p>
            <a:pPr eaLnBrk="1" hangingPunct="1">
              <a:lnSpc>
                <a:spcPct val="90000"/>
              </a:lnSpc>
              <a:spcBef>
                <a:spcPct val="0"/>
              </a:spcBef>
            </a:pPr>
            <a:endParaRPr lang="en-US"/>
          </a:p>
          <a:p>
            <a:pPr eaLnBrk="1" hangingPunct="1">
              <a:lnSpc>
                <a:spcPct val="80000"/>
              </a:lnSpc>
            </a:pPr>
            <a:endParaRPr lang="en-US" b="1"/>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en-US"/>
              <a:t>Employee Private Rights</a:t>
            </a:r>
          </a:p>
        </p:txBody>
      </p:sp>
      <p:sp>
        <p:nvSpPr>
          <p:cNvPr id="101379" name="Rectangle 3"/>
          <p:cNvSpPr>
            <a:spLocks noGrp="1" noChangeArrowheads="1"/>
          </p:cNvSpPr>
          <p:nvPr>
            <p:ph type="body" idx="1"/>
          </p:nvPr>
        </p:nvSpPr>
        <p:spPr/>
        <p:txBody>
          <a:bodyPr/>
          <a:lstStyle/>
          <a:p>
            <a:pPr eaLnBrk="1" hangingPunct="1">
              <a:buFontTx/>
              <a:buNone/>
            </a:pPr>
            <a:r>
              <a:rPr lang="en-US"/>
              <a:t>    </a:t>
            </a:r>
          </a:p>
          <a:p>
            <a:pPr eaLnBrk="1" hangingPunct="1">
              <a:buFontTx/>
              <a:buNone/>
            </a:pPr>
            <a:r>
              <a:rPr lang="en-US"/>
              <a:t>   An employee may file a private suit for back pay and an equal amount as liquidated damages, plus attorney’s fees and court costs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en-US"/>
              <a:t>Penalties</a:t>
            </a:r>
          </a:p>
        </p:txBody>
      </p:sp>
      <p:sp>
        <p:nvSpPr>
          <p:cNvPr id="102403" name="Rectangle 3"/>
          <p:cNvSpPr>
            <a:spLocks noGrp="1" noChangeArrowheads="1"/>
          </p:cNvSpPr>
          <p:nvPr>
            <p:ph type="body" idx="1"/>
          </p:nvPr>
        </p:nvSpPr>
        <p:spPr/>
        <p:txBody>
          <a:bodyPr/>
          <a:lstStyle/>
          <a:p>
            <a:pPr eaLnBrk="1" hangingPunct="1"/>
            <a:r>
              <a:rPr lang="en-US" altLang="en-US" sz="2200" dirty="0"/>
              <a:t>Employers who willfully violate the Act may be prosecuted criminally and fined up to $10,000. </a:t>
            </a:r>
            <a:endParaRPr lang="en-US" altLang="en-US" sz="2200" strike="sngStrike" dirty="0">
              <a:solidFill>
                <a:srgbClr val="FF0000"/>
              </a:solidFill>
            </a:endParaRPr>
          </a:p>
          <a:p>
            <a:pPr eaLnBrk="1" hangingPunct="1"/>
            <a:r>
              <a:rPr lang="en-US" altLang="en-US" sz="2200" dirty="0"/>
              <a:t>Employers who violate the youth employment provisions are subject to civil money penalties. </a:t>
            </a:r>
            <a:endParaRPr lang="en-US" altLang="en-US" sz="2200" strike="sngStrike" dirty="0">
              <a:solidFill>
                <a:srgbClr val="FF0000"/>
              </a:solidFill>
            </a:endParaRPr>
          </a:p>
          <a:p>
            <a:pPr eaLnBrk="1" hangingPunct="1"/>
            <a:r>
              <a:rPr lang="en-US" altLang="en-US" sz="2200" dirty="0"/>
              <a:t>Employers who willfully or repeatedly violate the minimum wage or overtime pay requirements are subject to civil money penalties for each violation.</a:t>
            </a:r>
          </a:p>
          <a:p>
            <a:r>
              <a:rPr lang="en-US" altLang="en-US" sz="2200" dirty="0"/>
              <a:t>For current penalty amounts, see </a:t>
            </a:r>
            <a:r>
              <a:rPr lang="en-US" altLang="en-US" sz="2200" dirty="0">
                <a:hlinkClick r:id="rId3"/>
              </a:rPr>
              <a:t>https://www.dol.gov/whd/flsa/index.htm#cmp</a:t>
            </a:r>
            <a:r>
              <a:rPr lang="en-US" altLang="en-US" sz="2200" dirty="0"/>
              <a:t>. </a:t>
            </a:r>
            <a:endParaRPr lang="en-US" altLang="en-US" sz="20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r>
              <a:rPr lang="en-US"/>
              <a:t>Compliance Assistance Materials - FLSA   </a:t>
            </a:r>
          </a:p>
        </p:txBody>
      </p:sp>
      <p:sp>
        <p:nvSpPr>
          <p:cNvPr id="98307" name="Rectangle 3"/>
          <p:cNvSpPr>
            <a:spLocks noGrp="1" noChangeArrowheads="1"/>
          </p:cNvSpPr>
          <p:nvPr>
            <p:ph type="body" idx="1"/>
          </p:nvPr>
        </p:nvSpPr>
        <p:spPr>
          <a:xfrm>
            <a:off x="762000" y="1828800"/>
            <a:ext cx="7086600" cy="4406900"/>
          </a:xfrm>
        </p:spPr>
        <p:txBody>
          <a:bodyPr/>
          <a:lstStyle/>
          <a:p>
            <a:pPr eaLnBrk="1" hangingPunct="1"/>
            <a:r>
              <a:rPr lang="en-US" sz="2200" dirty="0"/>
              <a:t>The Law</a:t>
            </a:r>
          </a:p>
          <a:p>
            <a:pPr eaLnBrk="1" hangingPunct="1"/>
            <a:endParaRPr lang="en-US" sz="1000" dirty="0"/>
          </a:p>
          <a:p>
            <a:pPr eaLnBrk="1" hangingPunct="1"/>
            <a:r>
              <a:rPr lang="en-US" sz="2200" dirty="0"/>
              <a:t>The Regulations ( 29 C.F.R. Part 500-899)</a:t>
            </a:r>
          </a:p>
          <a:p>
            <a:pPr eaLnBrk="1" hangingPunct="1"/>
            <a:endParaRPr lang="en-US" sz="1000" dirty="0"/>
          </a:p>
          <a:p>
            <a:pPr eaLnBrk="1" hangingPunct="1"/>
            <a:r>
              <a:rPr lang="en-US" sz="2200" dirty="0"/>
              <a:t>Interpretive Guidance (opinion letters, field operations handbook, and field bulletins)</a:t>
            </a:r>
          </a:p>
          <a:p>
            <a:pPr eaLnBrk="1" hangingPunct="1"/>
            <a:endParaRPr lang="en-US" sz="1000" dirty="0"/>
          </a:p>
          <a:p>
            <a:pPr eaLnBrk="1" hangingPunct="1"/>
            <a:r>
              <a:rPr lang="en-US" sz="2200" dirty="0"/>
              <a:t>FLSA Poster</a:t>
            </a:r>
          </a:p>
          <a:p>
            <a:pPr eaLnBrk="1" hangingPunct="1"/>
            <a:endParaRPr lang="en-US" sz="1000" dirty="0"/>
          </a:p>
          <a:p>
            <a:pPr eaLnBrk="1" hangingPunct="1"/>
            <a:r>
              <a:rPr lang="en-US" sz="2200" dirty="0"/>
              <a:t>Handy Reference Guide</a:t>
            </a:r>
          </a:p>
          <a:p>
            <a:pPr eaLnBrk="1" hangingPunct="1"/>
            <a:endParaRPr lang="en-US" sz="1000" dirty="0"/>
          </a:p>
          <a:p>
            <a:pPr eaLnBrk="1" hangingPunct="1"/>
            <a:r>
              <a:rPr lang="en-US" sz="2200" dirty="0"/>
              <a:t>Information for New Businesses</a:t>
            </a:r>
          </a:p>
        </p:txBody>
      </p:sp>
    </p:spTree>
    <p:extLst>
      <p:ext uri="{BB962C8B-B14F-4D97-AF65-F5344CB8AC3E}">
        <p14:creationId xmlns:p14="http://schemas.microsoft.com/office/powerpoint/2010/main" val="21329724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152400"/>
            <a:ext cx="9144000" cy="685800"/>
          </a:xfrm>
        </p:spPr>
        <p:txBody>
          <a:bodyPr/>
          <a:lstStyle/>
          <a:p>
            <a:r>
              <a:rPr lang="en-US" altLang="en-US" sz="3200"/>
              <a:t>Additional Information</a:t>
            </a:r>
          </a:p>
        </p:txBody>
      </p:sp>
      <p:sp>
        <p:nvSpPr>
          <p:cNvPr id="65539" name="Rectangle 3"/>
          <p:cNvSpPr>
            <a:spLocks noGrp="1" noChangeArrowheads="1"/>
          </p:cNvSpPr>
          <p:nvPr>
            <p:ph type="body" idx="1"/>
          </p:nvPr>
        </p:nvSpPr>
        <p:spPr>
          <a:xfrm>
            <a:off x="304800" y="1447800"/>
            <a:ext cx="7848600" cy="4191000"/>
          </a:xfrm>
        </p:spPr>
        <p:txBody>
          <a:bodyPr/>
          <a:lstStyle/>
          <a:p>
            <a:pPr marL="0" indent="0">
              <a:buFontTx/>
              <a:buNone/>
              <a:defRPr/>
            </a:pPr>
            <a:r>
              <a:rPr lang="en-US" altLang="en-US" sz="2300" b="1" i="1" dirty="0"/>
              <a:t>Other resources include:</a:t>
            </a:r>
          </a:p>
          <a:p>
            <a:pPr>
              <a:defRPr/>
            </a:pPr>
            <a:endParaRPr lang="en-US" altLang="en-US" sz="1400" dirty="0"/>
          </a:p>
          <a:p>
            <a:pPr>
              <a:defRPr/>
            </a:pPr>
            <a:r>
              <a:rPr lang="en-US" altLang="en-US" sz="2300" dirty="0"/>
              <a:t>New Overtime Rule </a:t>
            </a:r>
          </a:p>
          <a:p>
            <a:pPr>
              <a:defRPr/>
            </a:pPr>
            <a:endParaRPr lang="en-US" altLang="en-US" sz="1200" dirty="0"/>
          </a:p>
          <a:p>
            <a:pPr>
              <a:defRPr/>
            </a:pPr>
            <a:r>
              <a:rPr lang="en-US" altLang="en-US" sz="2300" dirty="0"/>
              <a:t>Guidance Documents </a:t>
            </a:r>
          </a:p>
          <a:p>
            <a:pPr>
              <a:defRPr/>
            </a:pPr>
            <a:endParaRPr lang="en-US" altLang="en-US" sz="1200" dirty="0"/>
          </a:p>
          <a:p>
            <a:pPr>
              <a:defRPr/>
            </a:pPr>
            <a:r>
              <a:rPr lang="en-US" altLang="en-US" sz="2300" dirty="0"/>
              <a:t>Fact Sheets</a:t>
            </a:r>
          </a:p>
          <a:p>
            <a:pPr>
              <a:defRPr/>
            </a:pPr>
            <a:endParaRPr lang="en-US" altLang="en-US" sz="1200" dirty="0"/>
          </a:p>
          <a:p>
            <a:pPr>
              <a:defRPr/>
            </a:pPr>
            <a:r>
              <a:rPr lang="en-US" altLang="en-US" sz="2300" dirty="0"/>
              <a:t>Frequently Asked Questions</a:t>
            </a:r>
          </a:p>
          <a:p>
            <a:pPr marL="0" indent="0">
              <a:buNone/>
              <a:defRPr/>
            </a:pPr>
            <a:endParaRPr lang="en-US" altLang="en-US" sz="2300" dirty="0">
              <a:solidFill>
                <a:srgbClr val="666633"/>
              </a:solidFill>
            </a:endParaRPr>
          </a:p>
        </p:txBody>
      </p:sp>
    </p:spTree>
    <p:extLst>
      <p:ext uri="{BB962C8B-B14F-4D97-AF65-F5344CB8AC3E}">
        <p14:creationId xmlns:p14="http://schemas.microsoft.com/office/powerpoint/2010/main" val="3741294633"/>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0" y="228600"/>
            <a:ext cx="9144000" cy="1066800"/>
          </a:xfrm>
        </p:spPr>
        <p:txBody>
          <a:bodyPr/>
          <a:lstStyle/>
          <a:p>
            <a:pPr eaLnBrk="1" hangingPunct="1"/>
            <a:r>
              <a:rPr lang="en-US" dirty="0"/>
              <a:t>Additional Information</a:t>
            </a:r>
          </a:p>
        </p:txBody>
      </p:sp>
      <p:sp>
        <p:nvSpPr>
          <p:cNvPr id="103427" name="Rectangle 3"/>
          <p:cNvSpPr>
            <a:spLocks noGrp="1" noChangeArrowheads="1"/>
          </p:cNvSpPr>
          <p:nvPr>
            <p:ph type="body" idx="1"/>
          </p:nvPr>
        </p:nvSpPr>
        <p:spPr>
          <a:xfrm>
            <a:off x="304800" y="1676400"/>
            <a:ext cx="7772400" cy="4449763"/>
          </a:xfrm>
        </p:spPr>
        <p:txBody>
          <a:bodyPr/>
          <a:lstStyle/>
          <a:p>
            <a:pPr marL="342900" lvl="1" indent="-342900" eaLnBrk="1" hangingPunct="1">
              <a:buFont typeface="Courier New" panose="02070309020205020404" pitchFamily="49" charset="0"/>
              <a:buChar char="o"/>
            </a:pPr>
            <a:r>
              <a:rPr lang="en-US" altLang="en-US" sz="2300" dirty="0"/>
              <a:t>Visit the WHD homepage at:  </a:t>
            </a:r>
          </a:p>
          <a:p>
            <a:pPr marL="0" lvl="1" indent="0" eaLnBrk="1" hangingPunct="1">
              <a:buNone/>
            </a:pPr>
            <a:r>
              <a:rPr lang="en-US" altLang="en-US" sz="2300" dirty="0">
                <a:solidFill>
                  <a:srgbClr val="666633"/>
                </a:solidFill>
              </a:rPr>
              <a:t>     - </a:t>
            </a:r>
            <a:r>
              <a:rPr lang="en-US" altLang="en-US" sz="2300" dirty="0">
                <a:solidFill>
                  <a:srgbClr val="666633"/>
                </a:solidFill>
                <a:hlinkClick r:id="rId3"/>
              </a:rPr>
              <a:t>http://www.dol.gov/whd/overtime/final2016</a:t>
            </a:r>
            <a:r>
              <a:rPr lang="en-US" altLang="en-US" sz="2200" dirty="0">
                <a:solidFill>
                  <a:srgbClr val="666633"/>
                </a:solidFill>
              </a:rPr>
              <a:t> </a:t>
            </a:r>
            <a:r>
              <a:rPr lang="en-US" sz="2200" u="sng" dirty="0">
                <a:solidFill>
                  <a:srgbClr val="666633"/>
                </a:solidFill>
              </a:rPr>
              <a:t> </a:t>
            </a:r>
            <a:r>
              <a:rPr lang="en-US" sz="2200" dirty="0">
                <a:solidFill>
                  <a:srgbClr val="666633"/>
                </a:solidFill>
              </a:rPr>
              <a:t>       </a:t>
            </a:r>
          </a:p>
          <a:p>
            <a:pPr marL="0" lvl="1" indent="0" eaLnBrk="1" hangingPunct="1">
              <a:buNone/>
            </a:pPr>
            <a:r>
              <a:rPr lang="en-US" sz="2200" dirty="0">
                <a:solidFill>
                  <a:srgbClr val="666633"/>
                </a:solidFill>
              </a:rPr>
              <a:t>     -  </a:t>
            </a:r>
            <a:r>
              <a:rPr lang="en-US" sz="2200" u="sng" dirty="0">
                <a:solidFill>
                  <a:srgbClr val="666633"/>
                </a:solidFill>
              </a:rPr>
              <a:t>www.wagehour.dol.gov</a:t>
            </a:r>
          </a:p>
          <a:p>
            <a:pPr eaLnBrk="1" hangingPunct="1"/>
            <a:r>
              <a:rPr lang="en-US" sz="2200" dirty="0"/>
              <a:t>Call the WHD toll-free information and helpline at </a:t>
            </a:r>
          </a:p>
          <a:p>
            <a:pPr eaLnBrk="1" hangingPunct="1">
              <a:buFontTx/>
              <a:buNone/>
            </a:pPr>
            <a:r>
              <a:rPr lang="en-US" sz="2200" dirty="0">
                <a:solidFill>
                  <a:srgbClr val="666633"/>
                </a:solidFill>
              </a:rPr>
              <a:t>	- 1-866-4US-WAGE (1-866-487-9243)</a:t>
            </a:r>
          </a:p>
          <a:p>
            <a:pPr eaLnBrk="1" hangingPunct="1">
              <a:buNone/>
            </a:pPr>
            <a:r>
              <a:rPr lang="en-US" sz="2200" dirty="0">
                <a:solidFill>
                  <a:srgbClr val="666633"/>
                </a:solidFill>
              </a:rPr>
              <a:t>   -  </a:t>
            </a:r>
            <a:r>
              <a:rPr lang="en-US" sz="2200" dirty="0"/>
              <a:t>Call or visit the nearest Wage and Hour Division </a:t>
            </a:r>
          </a:p>
          <a:p>
            <a:pPr eaLnBrk="1" hangingPunct="1">
              <a:buNone/>
            </a:pPr>
            <a:r>
              <a:rPr lang="en-US" sz="2200" dirty="0"/>
              <a:t>      Office</a:t>
            </a:r>
            <a:endParaRPr lang="en-US" sz="2200" dirty="0">
              <a:solidFill>
                <a:srgbClr val="666633"/>
              </a:solidFill>
            </a:endParaRPr>
          </a:p>
          <a:p>
            <a:pPr eaLnBrk="1" hangingPunct="1"/>
            <a:r>
              <a:rPr lang="en-US" sz="2200" dirty="0"/>
              <a:t>Use the DOL interactive advisor system  - </a:t>
            </a:r>
            <a:r>
              <a:rPr lang="en-US" sz="2200" i="1" dirty="0"/>
              <a:t>ELAWS (E</a:t>
            </a:r>
            <a:r>
              <a:rPr lang="en-US" sz="2200" dirty="0"/>
              <a:t>mployment </a:t>
            </a:r>
            <a:r>
              <a:rPr lang="en-US" sz="2200" i="1" dirty="0"/>
              <a:t>L</a:t>
            </a:r>
            <a:r>
              <a:rPr lang="en-US" sz="2200" dirty="0"/>
              <a:t>aws </a:t>
            </a:r>
            <a:r>
              <a:rPr lang="en-US" sz="2200" i="1" dirty="0"/>
              <a:t>A</a:t>
            </a:r>
            <a:r>
              <a:rPr lang="en-US" sz="2200" dirty="0"/>
              <a:t>ssistance for </a:t>
            </a:r>
            <a:r>
              <a:rPr lang="en-US" sz="2200" i="1" dirty="0"/>
              <a:t>W</a:t>
            </a:r>
            <a:r>
              <a:rPr lang="en-US" sz="2200" dirty="0"/>
              <a:t>orkers and </a:t>
            </a:r>
            <a:r>
              <a:rPr lang="en-US" sz="2200" i="1" dirty="0"/>
              <a:t>S</a:t>
            </a:r>
            <a:r>
              <a:rPr lang="en-US" sz="2200" dirty="0"/>
              <a:t>mall Businesses) at: </a:t>
            </a:r>
            <a:r>
              <a:rPr lang="en-US" sz="2200" dirty="0">
                <a:solidFill>
                  <a:srgbClr val="666633"/>
                </a:solidFill>
              </a:rPr>
              <a:t>www.dol.gov/elaws</a:t>
            </a:r>
            <a:r>
              <a:rPr lang="en-US" sz="2200" dirty="0"/>
              <a:t> </a:t>
            </a:r>
          </a:p>
          <a:p>
            <a:pPr eaLnBrk="1" hangingPunct="1"/>
            <a:endParaRPr lang="en-US" sz="2200" dirty="0"/>
          </a:p>
          <a:p>
            <a:pPr eaLnBrk="1" hangingPunct="1"/>
            <a:endParaRPr lang="en-US" sz="2200" dirty="0"/>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t>Disclaimer</a:t>
            </a:r>
          </a:p>
        </p:txBody>
      </p:sp>
      <p:sp>
        <p:nvSpPr>
          <p:cNvPr id="104451" name="Rectangle 3"/>
          <p:cNvSpPr>
            <a:spLocks noGrp="1" noChangeArrowheads="1"/>
          </p:cNvSpPr>
          <p:nvPr>
            <p:ph type="body" idx="1"/>
          </p:nvPr>
        </p:nvSpPr>
        <p:spPr>
          <a:xfrm>
            <a:off x="838200" y="1981200"/>
            <a:ext cx="7467600" cy="5029200"/>
          </a:xfrm>
        </p:spPr>
        <p:txBody>
          <a:bodyPr/>
          <a:lstStyle/>
          <a:p>
            <a:pPr eaLnBrk="1" hangingPunct="1">
              <a:buFontTx/>
              <a:buNone/>
            </a:pPr>
            <a:r>
              <a:rPr lang="en-US" sz="1600"/>
              <a:t>	This presentation is intended as general information only and does not carry the force of legal opinion.</a:t>
            </a:r>
          </a:p>
          <a:p>
            <a:pPr eaLnBrk="1" hangingPunct="1">
              <a:buFontTx/>
              <a:buNone/>
            </a:pPr>
            <a:endParaRPr lang="en-US" sz="1600"/>
          </a:p>
          <a:p>
            <a:pPr eaLnBrk="1" hangingPunct="1">
              <a:buFontTx/>
              <a:buNone/>
            </a:pPr>
            <a:r>
              <a:rPr lang="en-US" sz="1600"/>
              <a:t>	The Department of Labor is providing this information as a public service.  This information and related materials are presented to give the public access to information on Department of Labor programs.  You should be aware that, while we try to keep the information timely and accurate, there will often be a delay between official publications of the materials and the modification of these pages.  Therefore, we make no express or implied guarantees.  The </a:t>
            </a:r>
            <a:r>
              <a:rPr lang="en-US" sz="1600" i="1"/>
              <a:t>Federal </a:t>
            </a:r>
            <a:r>
              <a:rPr lang="en-US" sz="1600"/>
              <a:t>Register and the </a:t>
            </a:r>
            <a:r>
              <a:rPr lang="en-US" sz="1600" i="1"/>
              <a:t>Code of Federal Regulations</a:t>
            </a:r>
            <a:r>
              <a:rPr lang="en-US" sz="1600"/>
              <a:t> remain the official source for regulatory information published by the Department of Labor.  We will make every effort to keep this information current and to correct errors brought to our attention.</a:t>
            </a:r>
          </a:p>
          <a:p>
            <a:pPr eaLnBrk="1" hangingPunct="1">
              <a:buFontTx/>
              <a:buNone/>
            </a:pPr>
            <a:endParaRPr lang="en-US" sz="1600"/>
          </a:p>
          <a:p>
            <a:pPr eaLnBrk="1" hangingPunct="1">
              <a:buFontTx/>
              <a:buNone/>
            </a:pPr>
            <a:endParaRPr lang="en-US" sz="1600"/>
          </a:p>
        </p:txBody>
      </p:sp>
    </p:spTree>
  </p:cSld>
  <p:clrMapOvr>
    <a:masterClrMapping/>
  </p:clrMapOvr>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Black"/>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3848</TotalTime>
  <Words>5057</Words>
  <Application>Microsoft Office PowerPoint</Application>
  <PresentationFormat>On-screen Show (4:3)</PresentationFormat>
  <Paragraphs>812</Paragraphs>
  <Slides>113</Slides>
  <Notes>113</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113</vt:i4>
      </vt:variant>
    </vt:vector>
  </HeadingPairs>
  <TitlesOfParts>
    <vt:vector size="124" baseType="lpstr">
      <vt:lpstr>ＭＳ Ｐゴシック</vt:lpstr>
      <vt:lpstr>Arial</vt:lpstr>
      <vt:lpstr>Arial Black</vt:lpstr>
      <vt:lpstr>Courier New</vt:lpstr>
      <vt:lpstr>Monotype Sorts</vt:lpstr>
      <vt:lpstr>Tahoma</vt:lpstr>
      <vt:lpstr>Times New Roman</vt:lpstr>
      <vt:lpstr>Verdana</vt:lpstr>
      <vt:lpstr>Wingdings</vt:lpstr>
      <vt:lpstr>Custom Design</vt:lpstr>
      <vt:lpstr>Photo Editor Photo</vt:lpstr>
      <vt:lpstr>Fair Labor Standards Act</vt:lpstr>
      <vt:lpstr>Major Provisions </vt:lpstr>
      <vt:lpstr>Employment Relationship</vt:lpstr>
      <vt:lpstr>Coverage</vt:lpstr>
      <vt:lpstr>Coverage</vt:lpstr>
      <vt:lpstr>Coverage</vt:lpstr>
      <vt:lpstr>Enterprise Coverage</vt:lpstr>
      <vt:lpstr>Enterprise Coverage </vt:lpstr>
      <vt:lpstr>Individual Coverage</vt:lpstr>
      <vt:lpstr>Individual Coverage  </vt:lpstr>
      <vt:lpstr>Individual Coverage</vt:lpstr>
      <vt:lpstr>The Bottom Line</vt:lpstr>
      <vt:lpstr>Minimum Wage</vt:lpstr>
      <vt:lpstr>Minimum Wage: Basics</vt:lpstr>
      <vt:lpstr>Minimum Wage: Issues</vt:lpstr>
      <vt:lpstr>Compensation Included </vt:lpstr>
      <vt:lpstr>Board and Lodging</vt:lpstr>
      <vt:lpstr>Deductions</vt:lpstr>
      <vt:lpstr>Minimum Wage Example</vt:lpstr>
      <vt:lpstr>Tipped Employee</vt:lpstr>
      <vt:lpstr>Tip Credit</vt:lpstr>
      <vt:lpstr>Hours Worked </vt:lpstr>
      <vt:lpstr>Hours Worked: Issues</vt:lpstr>
      <vt:lpstr>Suffered or Permitted</vt:lpstr>
      <vt:lpstr>Waiting Time</vt:lpstr>
      <vt:lpstr>On-Call Time</vt:lpstr>
      <vt:lpstr>Meal and Rest Periods</vt:lpstr>
      <vt:lpstr>Training Time</vt:lpstr>
      <vt:lpstr>Travel Time</vt:lpstr>
      <vt:lpstr>Sleep Time</vt:lpstr>
      <vt:lpstr>Overtime</vt:lpstr>
      <vt:lpstr>Overtime Pay</vt:lpstr>
      <vt:lpstr>Overtime Issues</vt:lpstr>
      <vt:lpstr>Workweek</vt:lpstr>
      <vt:lpstr>Regular Rate</vt:lpstr>
      <vt:lpstr>Regular Rate Exclusions</vt:lpstr>
      <vt:lpstr>Regular Rate (RR)</vt:lpstr>
      <vt:lpstr>Example: Hourly Rate  + Production Bonus</vt:lpstr>
      <vt:lpstr>Example:  Different Hourly Rates</vt:lpstr>
      <vt:lpstr>Example:  Piece Rates</vt:lpstr>
      <vt:lpstr>Example:  Salaried for Fixed Hours</vt:lpstr>
      <vt:lpstr>Example:  Fixed Salary for  Fluctuating Hours</vt:lpstr>
      <vt:lpstr>Example: Fixed Salary for Fluctuating Hours</vt:lpstr>
      <vt:lpstr>Example:  Tipped Employee</vt:lpstr>
      <vt:lpstr>Deductions in  Overtime Workweeks</vt:lpstr>
      <vt:lpstr>Deductions for Board, Lodging and Facilities</vt:lpstr>
      <vt:lpstr>Deductions for Items Other Than  Board, Lodging, and Facilities</vt:lpstr>
      <vt:lpstr>Exemptions and Exceptions</vt:lpstr>
      <vt:lpstr>“White Collar” Exemptions</vt:lpstr>
      <vt:lpstr>“White Collar” Exemptions</vt:lpstr>
      <vt:lpstr>Three Tests for Exemption</vt:lpstr>
      <vt:lpstr>New Overtime Rule Overview</vt:lpstr>
      <vt:lpstr>New Overtime Rule Changes</vt:lpstr>
      <vt:lpstr>New Overtime Rule Standard Salary Level and  Highly Compensated Employees </vt:lpstr>
      <vt:lpstr>Minimum Salary Level: $913</vt:lpstr>
      <vt:lpstr>Nondiscretionary Bonuses</vt:lpstr>
      <vt:lpstr>Catch-up Payments</vt:lpstr>
      <vt:lpstr>Highly Compensated Employees (HCE)</vt:lpstr>
      <vt:lpstr>Automatic Updates</vt:lpstr>
      <vt:lpstr>Updating the Standard Salary Level</vt:lpstr>
      <vt:lpstr>Updating HCE Compensation Level</vt:lpstr>
      <vt:lpstr>Salary Basis Test</vt:lpstr>
      <vt:lpstr>Deductions From Salary</vt:lpstr>
      <vt:lpstr>Permitted Salary Deductions</vt:lpstr>
      <vt:lpstr>Permitted Salary Deductions (continued)</vt:lpstr>
      <vt:lpstr>Effect of Improper Deductions</vt:lpstr>
      <vt:lpstr>Safe Harbor</vt:lpstr>
      <vt:lpstr>Executive Duties</vt:lpstr>
      <vt:lpstr>20% Owner Executives</vt:lpstr>
      <vt:lpstr>Administrative Duties</vt:lpstr>
      <vt:lpstr>Management or General Business Operations</vt:lpstr>
      <vt:lpstr>Insurance Claims Adjusters</vt:lpstr>
      <vt:lpstr>Financial Services</vt:lpstr>
      <vt:lpstr>Professional Duties</vt:lpstr>
      <vt:lpstr>Field of Science or Learning</vt:lpstr>
      <vt:lpstr>Exempt Medical Professions</vt:lpstr>
      <vt:lpstr>Other Commonly Exempt Professions</vt:lpstr>
      <vt:lpstr>Additional Nonexempt Professions</vt:lpstr>
      <vt:lpstr>Recognized Field of Artistic or Creative Endeavor</vt:lpstr>
      <vt:lpstr>Computer Related Occupations</vt:lpstr>
      <vt:lpstr>Computer Related Occupations</vt:lpstr>
      <vt:lpstr>Outside Sales</vt:lpstr>
      <vt:lpstr>Exception for Retail Commissioned Sales Employees</vt:lpstr>
      <vt:lpstr>Overtime Exception for Retail Commissioned Sales Employees</vt:lpstr>
      <vt:lpstr>Requirements for Exception</vt:lpstr>
      <vt:lpstr>Requirements for Exception</vt:lpstr>
      <vt:lpstr>Retail Establishment</vt:lpstr>
      <vt:lpstr>Representative Period</vt:lpstr>
      <vt:lpstr>More than One and One-Half Times the Minimum Wage</vt:lpstr>
      <vt:lpstr>Youth Employment </vt:lpstr>
      <vt:lpstr>Youth  Employment</vt:lpstr>
      <vt:lpstr>Youth Employment</vt:lpstr>
      <vt:lpstr>Family Medical and Leave Act </vt:lpstr>
      <vt:lpstr>  Introduction to the FMLA        </vt:lpstr>
      <vt:lpstr>  Employer Coverage</vt:lpstr>
      <vt:lpstr>  Employee Eligibility</vt:lpstr>
      <vt:lpstr>Recordkeeping and Posting</vt:lpstr>
      <vt:lpstr>Recordkeeping</vt:lpstr>
      <vt:lpstr>Recordkeeping</vt:lpstr>
      <vt:lpstr>Required Posting</vt:lpstr>
      <vt:lpstr>Common Errors to Avoid</vt:lpstr>
      <vt:lpstr>Common Errors to Avoid</vt:lpstr>
      <vt:lpstr>Common Errors to Avoid</vt:lpstr>
      <vt:lpstr>Common Errors to Avoid</vt:lpstr>
      <vt:lpstr>The FLSA Does Not Require</vt:lpstr>
      <vt:lpstr>Enforcement</vt:lpstr>
      <vt:lpstr>Enforcement</vt:lpstr>
      <vt:lpstr>Employee Private Rights</vt:lpstr>
      <vt:lpstr>Penalties</vt:lpstr>
      <vt:lpstr>Compliance Assistance Materials - FLSA   </vt:lpstr>
      <vt:lpstr>Additional Information</vt:lpstr>
      <vt:lpstr>Additional Information</vt:lpstr>
      <vt:lpstr>Disclaimer</vt:lpstr>
    </vt:vector>
  </TitlesOfParts>
  <Company>Employment Standards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 Department of Labor</dc:creator>
  <cp:lastModifiedBy>Ferdinand Ebio</cp:lastModifiedBy>
  <cp:revision>305</cp:revision>
  <cp:lastPrinted>2016-06-28T17:55:53Z</cp:lastPrinted>
  <dcterms:created xsi:type="dcterms:W3CDTF">2004-10-18T18:26:33Z</dcterms:created>
  <dcterms:modified xsi:type="dcterms:W3CDTF">2018-05-01T05:28:56Z</dcterms:modified>
</cp:coreProperties>
</file>